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2" r:id="rId6"/>
    <p:sldId id="265" r:id="rId7"/>
    <p:sldId id="285" r:id="rId8"/>
    <p:sldId id="271" r:id="rId9"/>
    <p:sldId id="267" r:id="rId10"/>
    <p:sldId id="268" r:id="rId11"/>
    <p:sldId id="270" r:id="rId12"/>
    <p:sldId id="281" r:id="rId13"/>
    <p:sldId id="286" r:id="rId14"/>
    <p:sldId id="266" r:id="rId15"/>
    <p:sldId id="269" r:id="rId16"/>
    <p:sldId id="273" r:id="rId17"/>
    <p:sldId id="272" r:id="rId18"/>
    <p:sldId id="274" r:id="rId19"/>
    <p:sldId id="276" r:id="rId20"/>
    <p:sldId id="287" r:id="rId21"/>
    <p:sldId id="277" r:id="rId22"/>
    <p:sldId id="282" r:id="rId23"/>
    <p:sldId id="278" r:id="rId24"/>
    <p:sldId id="280" r:id="rId25"/>
    <p:sldId id="283" r:id="rId26"/>
    <p:sldId id="284" r:id="rId27"/>
    <p:sldId id="288" r:id="rId28"/>
    <p:sldId id="289" r:id="rId29"/>
    <p:sldId id="290" r:id="rId30"/>
    <p:sldId id="291"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600" y="-3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3ECE-E4F5-4E8F-92DB-0B46AAD73143}" type="datetimeFigureOut">
              <a:rPr lang="en-US" smtClean="0"/>
              <a:pPr/>
              <a:t>29-12-10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878BF-4EF3-4AAF-B055-213ABBCA24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A6878BF-4EF3-4AAF-B055-213ABBCA246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3D maps of folded genomes – Hershel Safer</a:t>
            </a:r>
            <a:endParaRPr lang="en-US"/>
          </a:p>
        </p:txBody>
      </p:sp>
      <p:sp>
        <p:nvSpPr>
          <p:cNvPr id="5" name="Footer Placeholder 4"/>
          <p:cNvSpPr>
            <a:spLocks noGrp="1"/>
          </p:cNvSpPr>
          <p:nvPr>
            <p:ph type="ftr" sz="quarter" idx="11"/>
          </p:nvPr>
        </p:nvSpPr>
        <p:spPr/>
        <p:txBody>
          <a:bodyPr/>
          <a:lstStyle/>
          <a:p>
            <a:r>
              <a:rPr lang="en-US" dirty="0" smtClean="0"/>
              <a:t>29 December 2010</a:t>
            </a:r>
            <a:endParaRPr lang="en-US" dirty="0"/>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3D maps of folded genomes – Hershel Safer</a:t>
            </a:r>
            <a:endParaRPr lang="en-US"/>
          </a:p>
        </p:txBody>
      </p:sp>
      <p:sp>
        <p:nvSpPr>
          <p:cNvPr id="5" name="Footer Placeholder 4"/>
          <p:cNvSpPr>
            <a:spLocks noGrp="1"/>
          </p:cNvSpPr>
          <p:nvPr>
            <p:ph type="ftr" sz="quarter" idx="11"/>
          </p:nvPr>
        </p:nvSpPr>
        <p:spPr/>
        <p:txBody>
          <a:bodyPr/>
          <a:lstStyle/>
          <a:p>
            <a:r>
              <a:rPr lang="en-US" smtClean="0"/>
              <a:t>29 December 2010</a:t>
            </a:r>
            <a:endParaRPr lang="en-US"/>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3D maps of folded genomes – Hershel Safer</a:t>
            </a:r>
            <a:endParaRPr lang="en-US"/>
          </a:p>
        </p:txBody>
      </p:sp>
      <p:sp>
        <p:nvSpPr>
          <p:cNvPr id="5" name="Footer Placeholder 4"/>
          <p:cNvSpPr>
            <a:spLocks noGrp="1"/>
          </p:cNvSpPr>
          <p:nvPr>
            <p:ph type="ftr" sz="quarter" idx="11"/>
          </p:nvPr>
        </p:nvSpPr>
        <p:spPr/>
        <p:txBody>
          <a:bodyPr/>
          <a:lstStyle/>
          <a:p>
            <a:r>
              <a:rPr lang="en-US" smtClean="0"/>
              <a:t>29 December 2010</a:t>
            </a:r>
            <a:endParaRPr lang="en-US"/>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spcBef>
                <a:spcPts val="0"/>
              </a:spcBef>
              <a:spcAft>
                <a:spcPts val="1200"/>
              </a:spcAft>
              <a:buFontTx/>
              <a:buNone/>
              <a:defRPr/>
            </a:lvl1pPr>
            <a:lvl2pPr marL="504000" indent="-252000">
              <a:spcBef>
                <a:spcPts val="0"/>
              </a:spcBef>
              <a:spcAft>
                <a:spcPts val="1200"/>
              </a:spcAft>
              <a:defRPr/>
            </a:lvl2pPr>
            <a:lvl3pPr marL="756000" indent="-252000">
              <a:spcBef>
                <a:spcPts val="0"/>
              </a:spcBef>
              <a:spcAft>
                <a:spcPts val="1200"/>
              </a:spcAft>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3D maps of folded genomes – Hershel Safer</a:t>
            </a:r>
            <a:endParaRPr lang="en-US" dirty="0"/>
          </a:p>
        </p:txBody>
      </p:sp>
      <p:sp>
        <p:nvSpPr>
          <p:cNvPr id="8" name="Slide Number Placeholder 7"/>
          <p:cNvSpPr>
            <a:spLocks noGrp="1"/>
          </p:cNvSpPr>
          <p:nvPr>
            <p:ph type="sldNum" sz="quarter" idx="11"/>
          </p:nvPr>
        </p:nvSpPr>
        <p:spPr/>
        <p:txBody>
          <a:bodyPr/>
          <a:lstStyle/>
          <a:p>
            <a:r>
              <a:rPr lang="en-US" smtClean="0"/>
              <a:t>Page </a:t>
            </a:r>
            <a:fld id="{48B44F4C-8D1A-4B2F-914E-41D39BA436BB}"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29 December 2010</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3D maps of folded genomes – Hershel Safer</a:t>
            </a:r>
            <a:endParaRPr lang="en-US"/>
          </a:p>
        </p:txBody>
      </p:sp>
      <p:sp>
        <p:nvSpPr>
          <p:cNvPr id="5" name="Footer Placeholder 4"/>
          <p:cNvSpPr>
            <a:spLocks noGrp="1"/>
          </p:cNvSpPr>
          <p:nvPr>
            <p:ph type="ftr" sz="quarter" idx="11"/>
          </p:nvPr>
        </p:nvSpPr>
        <p:spPr/>
        <p:txBody>
          <a:bodyPr/>
          <a:lstStyle/>
          <a:p>
            <a:r>
              <a:rPr lang="en-US" dirty="0" smtClean="0"/>
              <a:t>29 December 2010</a:t>
            </a:r>
            <a:endParaRPr lang="en-US" dirty="0"/>
          </a:p>
        </p:txBody>
      </p:sp>
      <p:sp>
        <p:nvSpPr>
          <p:cNvPr id="6" name="Slide Number Placeholder 5"/>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3D maps of folded genomes – Hershel Safer</a:t>
            </a:r>
            <a:endParaRPr lang="en-US"/>
          </a:p>
        </p:txBody>
      </p:sp>
      <p:sp>
        <p:nvSpPr>
          <p:cNvPr id="6" name="Footer Placeholder 5"/>
          <p:cNvSpPr>
            <a:spLocks noGrp="1"/>
          </p:cNvSpPr>
          <p:nvPr>
            <p:ph type="ftr" sz="quarter" idx="11"/>
          </p:nvPr>
        </p:nvSpPr>
        <p:spPr/>
        <p:txBody>
          <a:bodyPr/>
          <a:lstStyle/>
          <a:p>
            <a:r>
              <a:rPr lang="en-US" dirty="0" smtClean="0"/>
              <a:t>29 December 2010</a:t>
            </a:r>
            <a:endParaRPr lang="en-US" dirty="0"/>
          </a:p>
        </p:txBody>
      </p:sp>
      <p:sp>
        <p:nvSpPr>
          <p:cNvPr id="7" name="Slide Number Placeholder 6"/>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3D maps of folded genomes – Hershel Safer</a:t>
            </a:r>
            <a:endParaRPr lang="en-US"/>
          </a:p>
        </p:txBody>
      </p:sp>
      <p:sp>
        <p:nvSpPr>
          <p:cNvPr id="8" name="Footer Placeholder 7"/>
          <p:cNvSpPr>
            <a:spLocks noGrp="1"/>
          </p:cNvSpPr>
          <p:nvPr>
            <p:ph type="ftr" sz="quarter" idx="11"/>
          </p:nvPr>
        </p:nvSpPr>
        <p:spPr/>
        <p:txBody>
          <a:bodyPr/>
          <a:lstStyle/>
          <a:p>
            <a:r>
              <a:rPr lang="en-US" dirty="0" smtClean="0"/>
              <a:t>29 December 2010</a:t>
            </a:r>
            <a:endParaRPr lang="en-US" dirty="0"/>
          </a:p>
        </p:txBody>
      </p:sp>
      <p:sp>
        <p:nvSpPr>
          <p:cNvPr id="9" name="Slide Number Placeholder 8"/>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3D maps of folded genomes – Hershel Safer</a:t>
            </a:r>
            <a:endParaRPr lang="en-US"/>
          </a:p>
        </p:txBody>
      </p:sp>
      <p:sp>
        <p:nvSpPr>
          <p:cNvPr id="4" name="Footer Placeholder 3"/>
          <p:cNvSpPr>
            <a:spLocks noGrp="1"/>
          </p:cNvSpPr>
          <p:nvPr>
            <p:ph type="ftr" sz="quarter" idx="11"/>
          </p:nvPr>
        </p:nvSpPr>
        <p:spPr/>
        <p:txBody>
          <a:bodyPr/>
          <a:lstStyle/>
          <a:p>
            <a:r>
              <a:rPr lang="en-US" dirty="0" smtClean="0"/>
              <a:t>29 December 2010</a:t>
            </a:r>
            <a:endParaRPr lang="en-US" dirty="0"/>
          </a:p>
        </p:txBody>
      </p:sp>
      <p:sp>
        <p:nvSpPr>
          <p:cNvPr id="5" name="Slide Number Placeholder 4"/>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3D maps of folded genomes – Hershel Safer</a:t>
            </a:r>
            <a:endParaRPr lang="en-US"/>
          </a:p>
        </p:txBody>
      </p:sp>
      <p:sp>
        <p:nvSpPr>
          <p:cNvPr id="3" name="Footer Placeholder 2"/>
          <p:cNvSpPr>
            <a:spLocks noGrp="1"/>
          </p:cNvSpPr>
          <p:nvPr>
            <p:ph type="ftr" sz="quarter" idx="11"/>
          </p:nvPr>
        </p:nvSpPr>
        <p:spPr/>
        <p:txBody>
          <a:bodyPr/>
          <a:lstStyle/>
          <a:p>
            <a:r>
              <a:rPr lang="en-US" dirty="0" smtClean="0"/>
              <a:t>29 December 2010</a:t>
            </a:r>
            <a:endParaRPr lang="en-US" dirty="0"/>
          </a:p>
        </p:txBody>
      </p:sp>
      <p:sp>
        <p:nvSpPr>
          <p:cNvPr id="4" name="Slide Number Placeholder 3"/>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3D maps of folded genomes – Hershel Safer</a:t>
            </a:r>
            <a:endParaRPr lang="en-US"/>
          </a:p>
        </p:txBody>
      </p:sp>
      <p:sp>
        <p:nvSpPr>
          <p:cNvPr id="6" name="Footer Placeholder 5"/>
          <p:cNvSpPr>
            <a:spLocks noGrp="1"/>
          </p:cNvSpPr>
          <p:nvPr>
            <p:ph type="ftr" sz="quarter" idx="11"/>
          </p:nvPr>
        </p:nvSpPr>
        <p:spPr/>
        <p:txBody>
          <a:bodyPr/>
          <a:lstStyle/>
          <a:p>
            <a:r>
              <a:rPr lang="en-US" dirty="0" smtClean="0"/>
              <a:t>29 December 2010</a:t>
            </a:r>
            <a:endParaRPr lang="en-US" dirty="0"/>
          </a:p>
        </p:txBody>
      </p:sp>
      <p:sp>
        <p:nvSpPr>
          <p:cNvPr id="7" name="Slide Number Placeholder 6"/>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3D maps of folded genomes – Hershel Safer</a:t>
            </a:r>
            <a:endParaRPr lang="en-US"/>
          </a:p>
        </p:txBody>
      </p:sp>
      <p:sp>
        <p:nvSpPr>
          <p:cNvPr id="6" name="Footer Placeholder 5"/>
          <p:cNvSpPr>
            <a:spLocks noGrp="1"/>
          </p:cNvSpPr>
          <p:nvPr>
            <p:ph type="ftr" sz="quarter" idx="11"/>
          </p:nvPr>
        </p:nvSpPr>
        <p:spPr/>
        <p:txBody>
          <a:bodyPr/>
          <a:lstStyle/>
          <a:p>
            <a:r>
              <a:rPr lang="en-US" dirty="0" smtClean="0"/>
              <a:t>29 December 2010</a:t>
            </a:r>
            <a:endParaRPr lang="en-US" dirty="0"/>
          </a:p>
        </p:txBody>
      </p:sp>
      <p:sp>
        <p:nvSpPr>
          <p:cNvPr id="7" name="Slide Number Placeholder 6"/>
          <p:cNvSpPr>
            <a:spLocks noGrp="1"/>
          </p:cNvSpPr>
          <p:nvPr>
            <p:ph type="sldNum" sz="quarter" idx="12"/>
          </p:nvPr>
        </p:nvSpPr>
        <p:spPr/>
        <p:txBody>
          <a:bodyPr/>
          <a:lstStyle/>
          <a:p>
            <a:fld id="{48B44F4C-8D1A-4B2F-914E-41D39BA436B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08720"/>
            <a:ext cx="8229600" cy="54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38267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3D maps of folded genomes – Hershel Safer</a:t>
            </a:r>
            <a:endParaRPr lang="en-US" dirty="0"/>
          </a:p>
        </p:txBody>
      </p:sp>
      <p:sp>
        <p:nvSpPr>
          <p:cNvPr id="5" name="Footer Placeholder 4"/>
          <p:cNvSpPr>
            <a:spLocks noGrp="1"/>
          </p:cNvSpPr>
          <p:nvPr>
            <p:ph type="ftr" sz="quarter" idx="3"/>
          </p:nvPr>
        </p:nvSpPr>
        <p:spPr>
          <a:xfrm>
            <a:off x="4772744"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29 December 2010</a:t>
            </a:r>
            <a:endParaRPr lang="en-US" dirty="0"/>
          </a:p>
        </p:txBody>
      </p:sp>
      <p:sp>
        <p:nvSpPr>
          <p:cNvPr id="6" name="Slide Number Placeholder 5"/>
          <p:cNvSpPr>
            <a:spLocks noGrp="1"/>
          </p:cNvSpPr>
          <p:nvPr>
            <p:ph type="sldNum" sz="quarter" idx="4"/>
          </p:nvPr>
        </p:nvSpPr>
        <p:spPr>
          <a:xfrm>
            <a:off x="7740352" y="6356350"/>
            <a:ext cx="9464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a:t>
            </a:r>
            <a:fld id="{48B44F4C-8D1A-4B2F-914E-41D39BA436BB}" type="slidenum">
              <a:rPr lang="en-US" smtClean="0"/>
              <a:pPr/>
              <a:t>‹#›</a:t>
            </a:fld>
            <a:endParaRPr lang="en-US" dirty="0"/>
          </a:p>
        </p:txBody>
      </p:sp>
      <p:cxnSp>
        <p:nvCxnSpPr>
          <p:cNvPr id="10" name="Straight Connector 9"/>
          <p:cNvCxnSpPr/>
          <p:nvPr userDrawn="1"/>
        </p:nvCxnSpPr>
        <p:spPr>
          <a:xfrm>
            <a:off x="467544" y="8367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67544" y="635760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library.thinkquest.org/04apr/00217/en/products/recdna/about.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hyperlink" Target="http://www.currentprotocols.com/protocol/mb120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mun.ca/biology/scarr/FISH_chromosome_painting.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ienceblogs.com/insolence/2007/06/the_autism_omnibus_the_difference_betwee.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hyperlink" Target="http://users.rcn.com/jkimball.ma.ultranet/BiologyPages/R/RestrictionEnzyme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Three-dimensional maps of folded genomes</a:t>
            </a:r>
            <a:endParaRPr lang="en-US" dirty="0"/>
          </a:p>
        </p:txBody>
      </p:sp>
      <p:sp>
        <p:nvSpPr>
          <p:cNvPr id="5" name="Content Placeholder 4"/>
          <p:cNvSpPr>
            <a:spLocks noGrp="1"/>
          </p:cNvSpPr>
          <p:nvPr>
            <p:ph idx="1"/>
          </p:nvPr>
        </p:nvSpPr>
        <p:spPr/>
        <p:txBody>
          <a:bodyPr/>
          <a:lstStyle/>
          <a:p>
            <a:r>
              <a:rPr lang="en-US" dirty="0" smtClean="0"/>
              <a:t>Lieberman-Aiden et al., “Comprehensive mapping of long-range interactions reveals folding principles of the human genome,” Science 2009, 326(5950):289-93</a:t>
            </a:r>
          </a:p>
          <a:p>
            <a:endParaRPr lang="en-US" dirty="0"/>
          </a:p>
          <a:p>
            <a:r>
              <a:rPr lang="en-US" dirty="0" smtClean="0"/>
              <a:t>Presented by Hershel Safer in the group meeting of Ron Shamir’s group on 29.12.2010.</a:t>
            </a:r>
            <a:endParaRPr lang="en-US" dirty="0"/>
          </a:p>
        </p:txBody>
      </p:sp>
      <p:sp>
        <p:nvSpPr>
          <p:cNvPr id="6" name="Date Placeholder 5"/>
          <p:cNvSpPr>
            <a:spLocks noGrp="1"/>
          </p:cNvSpPr>
          <p:nvPr>
            <p:ph type="dt" sz="half" idx="10"/>
          </p:nvPr>
        </p:nvSpPr>
        <p:spPr>
          <a:xfrm>
            <a:off x="457200" y="6356350"/>
            <a:ext cx="3826768" cy="365125"/>
          </a:xfrm>
        </p:spPr>
        <p:txBody>
          <a:bodyPr/>
          <a:lstStyle/>
          <a:p>
            <a:r>
              <a:rPr lang="en-US" smtClean="0"/>
              <a:t>3D maps of folded genomes – Hershel Safer</a:t>
            </a:r>
            <a:endParaRPr lang="en-US"/>
          </a:p>
        </p:txBody>
      </p:sp>
      <p:sp>
        <p:nvSpPr>
          <p:cNvPr id="7" name="Slide Number Placeholder 6"/>
          <p:cNvSpPr>
            <a:spLocks noGrp="1"/>
          </p:cNvSpPr>
          <p:nvPr>
            <p:ph type="sldNum" sz="quarter" idx="11"/>
          </p:nvPr>
        </p:nvSpPr>
        <p:spPr>
          <a:xfrm>
            <a:off x="7740352" y="6356350"/>
            <a:ext cx="946448" cy="365125"/>
          </a:xfrm>
        </p:spPr>
        <p:txBody>
          <a:bodyPr/>
          <a:lstStyle/>
          <a:p>
            <a:fld id="{48B44F4C-8D1A-4B2F-914E-41D39BA436BB}" type="slidenum">
              <a:rPr lang="en-US" smtClean="0"/>
              <a:pPr/>
              <a:t>1</a:t>
            </a:fld>
            <a:endParaRPr lang="en-US"/>
          </a:p>
        </p:txBody>
      </p:sp>
      <p:sp>
        <p:nvSpPr>
          <p:cNvPr id="8" name="Footer Placeholder 7"/>
          <p:cNvSpPr>
            <a:spLocks noGrp="1"/>
          </p:cNvSpPr>
          <p:nvPr>
            <p:ph type="ftr" sz="quarter" idx="12"/>
          </p:nvPr>
        </p:nvSpPr>
        <p:spPr>
          <a:xfrm>
            <a:off x="4772744" y="6356350"/>
            <a:ext cx="2895600" cy="365125"/>
          </a:xfrm>
        </p:spPr>
        <p:txBody>
          <a:bodyPr/>
          <a:lstStyle/>
          <a:p>
            <a:r>
              <a:rPr lang="en-US" dirty="0" smtClean="0"/>
              <a:t>29 December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enzymes</a:t>
            </a:r>
            <a:endParaRPr lang="en-US" dirty="0"/>
          </a:p>
        </p:txBody>
      </p:sp>
      <p:sp>
        <p:nvSpPr>
          <p:cNvPr id="3" name="Content Placeholder 2"/>
          <p:cNvSpPr>
            <a:spLocks noGrp="1"/>
          </p:cNvSpPr>
          <p:nvPr>
            <p:ph idx="1"/>
          </p:nvPr>
        </p:nvSpPr>
        <p:spPr/>
        <p:txBody>
          <a:bodyPr/>
          <a:lstStyle/>
          <a:p>
            <a:r>
              <a:rPr lang="en-US" dirty="0" smtClean="0"/>
              <a:t>Restriction enzymes were another enabler of the biotechnology revolution: they enable creation of recombinant DNA.</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sz="1800" dirty="0" smtClean="0">
                <a:hlinkClick r:id="rId3"/>
              </a:rPr>
              <a:t>http://library.thinkquest.org/04apr/00217/en/products/recdna/about.html</a:t>
            </a:r>
            <a:r>
              <a:rPr lang="en-US" sz="1800" dirty="0" smtClean="0"/>
              <a:t> </a:t>
            </a:r>
            <a:endParaRPr lang="en-US" sz="1800"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10</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restriction enzyme 02.jpg"/>
          <p:cNvPicPr>
            <a:picLocks noChangeAspect="1"/>
          </p:cNvPicPr>
          <p:nvPr/>
        </p:nvPicPr>
        <p:blipFill>
          <a:blip r:embed="rId4" cstate="print"/>
          <a:stretch>
            <a:fillRect/>
          </a:stretch>
        </p:blipFill>
        <p:spPr>
          <a:xfrm>
            <a:off x="1732756" y="1844824"/>
            <a:ext cx="5715000" cy="38989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Biotin / </a:t>
            </a:r>
            <a:r>
              <a:rPr lang="en-US" dirty="0" err="1" smtClean="0"/>
              <a:t>steptavidin</a:t>
            </a:r>
            <a:r>
              <a:rPr lang="en-US" dirty="0" smtClean="0"/>
              <a:t> purification</a:t>
            </a:r>
            <a:endParaRPr lang="en-US" dirty="0"/>
          </a:p>
        </p:txBody>
      </p:sp>
      <p:sp>
        <p:nvSpPr>
          <p:cNvPr id="3" name="Content Placeholder 2"/>
          <p:cNvSpPr>
            <a:spLocks noGrp="1"/>
          </p:cNvSpPr>
          <p:nvPr>
            <p:ph idx="1"/>
          </p:nvPr>
        </p:nvSpPr>
        <p:spPr>
          <a:xfrm>
            <a:off x="457200" y="908720"/>
            <a:ext cx="5554960" cy="5400600"/>
          </a:xfrm>
        </p:spPr>
        <p:txBody>
          <a:bodyPr>
            <a:normAutofit/>
          </a:bodyPr>
          <a:lstStyle/>
          <a:p>
            <a:r>
              <a:rPr lang="en-US" dirty="0" smtClean="0"/>
              <a:t>Biotin and </a:t>
            </a:r>
            <a:r>
              <a:rPr lang="en-US" dirty="0" err="1" smtClean="0"/>
              <a:t>streptavidin</a:t>
            </a:r>
            <a:r>
              <a:rPr lang="en-US" dirty="0" smtClean="0"/>
              <a:t> form a tight, irreversible complex.</a:t>
            </a:r>
          </a:p>
          <a:p>
            <a:r>
              <a:rPr lang="en-US" dirty="0" smtClean="0"/>
              <a:t>A DNA fragment is created with a high-affinity binding site for a protein of interest &amp; a </a:t>
            </a:r>
            <a:r>
              <a:rPr lang="en-US" dirty="0" err="1" smtClean="0"/>
              <a:t>biotinylated</a:t>
            </a:r>
            <a:r>
              <a:rPr lang="en-US" dirty="0" smtClean="0"/>
              <a:t> nucleotide at one end.</a:t>
            </a:r>
          </a:p>
          <a:p>
            <a:r>
              <a:rPr lang="en-US" dirty="0" smtClean="0"/>
              <a:t>The protein binds to the DNA.</a:t>
            </a:r>
          </a:p>
          <a:p>
            <a:r>
              <a:rPr lang="en-US" dirty="0" smtClean="0"/>
              <a:t>The biotin binds to </a:t>
            </a:r>
            <a:r>
              <a:rPr lang="en-US" dirty="0" err="1" smtClean="0"/>
              <a:t>streptavidin</a:t>
            </a:r>
            <a:r>
              <a:rPr lang="en-US" dirty="0" smtClean="0"/>
              <a:t> that is immobilized on a bead.</a:t>
            </a:r>
          </a:p>
          <a:p>
            <a:r>
              <a:rPr lang="en-US" dirty="0" smtClean="0"/>
              <a:t>Unbound protein is washed away.</a:t>
            </a:r>
          </a:p>
          <a:p>
            <a:r>
              <a:rPr lang="en-US" dirty="0" smtClean="0"/>
              <a:t>The remaining complexes can be used to assay for binding activity.</a:t>
            </a:r>
          </a:p>
          <a:p>
            <a:r>
              <a:rPr lang="en-US" sz="1800" dirty="0" smtClean="0">
                <a:hlinkClick r:id="rId3"/>
              </a:rPr>
              <a:t>http://www.currentprotocols.com/protocol/mb1206</a:t>
            </a:r>
            <a:r>
              <a:rPr lang="en-US" sz="1800" dirty="0" smtClean="0"/>
              <a:t> </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11</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biotin 01.gif"/>
          <p:cNvPicPr>
            <a:picLocks noChangeAspect="1"/>
          </p:cNvPicPr>
          <p:nvPr/>
        </p:nvPicPr>
        <p:blipFill>
          <a:blip r:embed="rId4" cstate="print"/>
          <a:stretch>
            <a:fillRect/>
          </a:stretch>
        </p:blipFill>
        <p:spPr>
          <a:xfrm>
            <a:off x="5876106" y="1512540"/>
            <a:ext cx="2800350" cy="40767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Fluorescence in situ hybridization (FISH)</a:t>
            </a:r>
            <a:endParaRPr lang="en-US" dirty="0"/>
          </a:p>
        </p:txBody>
      </p:sp>
      <p:sp>
        <p:nvSpPr>
          <p:cNvPr id="3" name="Content Placeholder 2"/>
          <p:cNvSpPr>
            <a:spLocks noGrp="1"/>
          </p:cNvSpPr>
          <p:nvPr>
            <p:ph idx="1"/>
          </p:nvPr>
        </p:nvSpPr>
        <p:spPr>
          <a:xfrm>
            <a:off x="457200" y="908720"/>
            <a:ext cx="8229600" cy="2808312"/>
          </a:xfrm>
        </p:spPr>
        <p:txBody>
          <a:bodyPr>
            <a:normAutofit/>
          </a:bodyPr>
          <a:lstStyle/>
          <a:p>
            <a:r>
              <a:rPr lang="en-US" dirty="0" smtClean="0"/>
              <a:t>Fluorescence in situ hybridization (FISH) is used to detect the presence or absence of specific DNA sequences on chromosomes and determine where on the chromosomes the sequence is located. </a:t>
            </a:r>
          </a:p>
          <a:p>
            <a:r>
              <a:rPr lang="en-US" dirty="0" smtClean="0"/>
              <a:t>FISH can also be used to detect and localize specific mRNAs in tissue samples, and so can be used to determine </a:t>
            </a:r>
            <a:r>
              <a:rPr lang="en-US" dirty="0" err="1" smtClean="0"/>
              <a:t>spatio</a:t>
            </a:r>
            <a:r>
              <a:rPr lang="en-US" dirty="0" smtClean="0"/>
              <a:t>-temporal patterns of gene expression within cells and tissues.</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12</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chromosome painting 01.jpg"/>
          <p:cNvPicPr>
            <a:picLocks noChangeAspect="1"/>
          </p:cNvPicPr>
          <p:nvPr/>
        </p:nvPicPr>
        <p:blipFill>
          <a:blip r:embed="rId3" cstate="print"/>
          <a:stretch>
            <a:fillRect/>
          </a:stretch>
        </p:blipFill>
        <p:spPr>
          <a:xfrm>
            <a:off x="4741210" y="3759078"/>
            <a:ext cx="3935246" cy="2622250"/>
          </a:xfrm>
          <a:prstGeom prst="rect">
            <a:avLst/>
          </a:prstGeom>
        </p:spPr>
      </p:pic>
      <p:sp>
        <p:nvSpPr>
          <p:cNvPr id="8" name="TextBox 7"/>
          <p:cNvSpPr txBox="1"/>
          <p:nvPr/>
        </p:nvSpPr>
        <p:spPr>
          <a:xfrm>
            <a:off x="539552" y="3789040"/>
            <a:ext cx="4032448" cy="2287806"/>
          </a:xfrm>
          <a:prstGeom prst="rect">
            <a:avLst/>
          </a:prstGeom>
          <a:noFill/>
        </p:spPr>
        <p:txBody>
          <a:bodyPr wrap="square" rtlCol="0">
            <a:spAutoFit/>
          </a:bodyPr>
          <a:lstStyle/>
          <a:p>
            <a:pPr>
              <a:spcAft>
                <a:spcPts val="1000"/>
              </a:spcAft>
            </a:pPr>
            <a:r>
              <a:rPr lang="en-US" sz="2400" dirty="0" smtClean="0"/>
              <a:t>FISH applications include genetic counseling, medicine, and species identification. </a:t>
            </a:r>
          </a:p>
          <a:p>
            <a:pPr>
              <a:spcAft>
                <a:spcPts val="1000"/>
              </a:spcAft>
            </a:pPr>
            <a:r>
              <a:rPr lang="en-US" dirty="0" smtClean="0"/>
              <a:t>(Wikipedia: FISH)</a:t>
            </a:r>
          </a:p>
          <a:p>
            <a:r>
              <a:rPr lang="en-US" dirty="0" smtClean="0">
                <a:hlinkClick r:id="rId4"/>
              </a:rPr>
              <a:t>http://www.mun.ca/biology/scarr/FISH_chromosome_painting.html</a:t>
            </a: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Context</a:t>
            </a:r>
          </a:p>
          <a:p>
            <a:r>
              <a:rPr lang="en-US" dirty="0" smtClean="0">
                <a:solidFill>
                  <a:schemeClr val="bg1">
                    <a:lumMod val="50000"/>
                  </a:schemeClr>
                </a:solidFill>
              </a:rPr>
              <a:t>Some biological background</a:t>
            </a:r>
          </a:p>
          <a:p>
            <a:r>
              <a:rPr lang="en-US" dirty="0" smtClean="0"/>
              <a:t>Experimental technique &amp; validation</a:t>
            </a:r>
          </a:p>
          <a:p>
            <a:r>
              <a:rPr lang="en-US" dirty="0" smtClean="0">
                <a:solidFill>
                  <a:schemeClr val="bg1">
                    <a:lumMod val="50000"/>
                  </a:schemeClr>
                </a:solidFill>
              </a:rPr>
              <a:t>Findings</a:t>
            </a:r>
          </a:p>
          <a:p>
            <a:endParaRPr lang="en-US" dirty="0"/>
          </a:p>
        </p:txBody>
      </p:sp>
      <p:sp>
        <p:nvSpPr>
          <p:cNvPr id="4" name="Date Placeholder 3"/>
          <p:cNvSpPr>
            <a:spLocks noGrp="1"/>
          </p:cNvSpPr>
          <p:nvPr>
            <p:ph type="dt" sz="half" idx="10"/>
          </p:nvPr>
        </p:nvSpPr>
        <p:spPr>
          <a:xfrm>
            <a:off x="457200" y="6356350"/>
            <a:ext cx="3826768" cy="365125"/>
          </a:xfrm>
        </p:spPr>
        <p:txBody>
          <a:bodyPr/>
          <a:lstStyle/>
          <a:p>
            <a:r>
              <a:rPr lang="en-US" smtClean="0"/>
              <a:t>3D maps of folded genomes – Hershel Safer</a:t>
            </a:r>
            <a:endParaRPr lang="en-US"/>
          </a:p>
        </p:txBody>
      </p:sp>
      <p:sp>
        <p:nvSpPr>
          <p:cNvPr id="5" name="Slide Number Placeholder 4"/>
          <p:cNvSpPr>
            <a:spLocks noGrp="1"/>
          </p:cNvSpPr>
          <p:nvPr>
            <p:ph type="sldNum" sz="quarter" idx="11"/>
          </p:nvPr>
        </p:nvSpPr>
        <p:spPr>
          <a:xfrm>
            <a:off x="7740352" y="6356350"/>
            <a:ext cx="946448" cy="365125"/>
          </a:xfrm>
        </p:spPr>
        <p:txBody>
          <a:bodyPr/>
          <a:lstStyle/>
          <a:p>
            <a:fld id="{48B44F4C-8D1A-4B2F-914E-41D39BA436BB}" type="slidenum">
              <a:rPr lang="en-US" smtClean="0"/>
              <a:pPr/>
              <a:t>13</a:t>
            </a:fld>
            <a:endParaRPr lang="en-US"/>
          </a:p>
        </p:txBody>
      </p:sp>
      <p:sp>
        <p:nvSpPr>
          <p:cNvPr id="6" name="Footer Placeholder 5"/>
          <p:cNvSpPr>
            <a:spLocks noGrp="1"/>
          </p:cNvSpPr>
          <p:nvPr>
            <p:ph type="ftr" sz="quarter" idx="12"/>
          </p:nvPr>
        </p:nvSpPr>
        <p:spPr>
          <a:xfrm>
            <a:off x="4772744" y="6356350"/>
            <a:ext cx="2895600" cy="365125"/>
          </a:xfrm>
        </p:spPr>
        <p:txBody>
          <a:bodyPr/>
          <a:lstStyle/>
          <a:p>
            <a:r>
              <a:rPr lang="en-US" dirty="0" smtClean="0"/>
              <a:t>29 December 2010</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technique</a:t>
            </a:r>
            <a:endParaRPr lang="en-US" dirty="0"/>
          </a:p>
        </p:txBody>
      </p:sp>
      <p:pic>
        <p:nvPicPr>
          <p:cNvPr id="7" name="Content Placeholder 6" descr="la fig1a.png"/>
          <p:cNvPicPr>
            <a:picLocks noGrp="1" noChangeAspect="1"/>
          </p:cNvPicPr>
          <p:nvPr>
            <p:ph idx="1"/>
          </p:nvPr>
        </p:nvPicPr>
        <p:blipFill>
          <a:blip r:embed="rId3" cstate="print"/>
          <a:stretch>
            <a:fillRect/>
          </a:stretch>
        </p:blipFill>
        <p:spPr>
          <a:xfrm>
            <a:off x="457200" y="2028227"/>
            <a:ext cx="8229600" cy="3160320"/>
          </a:xfrm>
        </p:spPr>
      </p:pic>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14</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 Catalog of interacting pairs</a:t>
            </a:r>
            <a:endParaRPr lang="en-US" dirty="0"/>
          </a:p>
        </p:txBody>
      </p:sp>
      <p:sp>
        <p:nvSpPr>
          <p:cNvPr id="3" name="Content Placeholder 2"/>
          <p:cNvSpPr>
            <a:spLocks noGrp="1"/>
          </p:cNvSpPr>
          <p:nvPr>
            <p:ph idx="1"/>
          </p:nvPr>
        </p:nvSpPr>
        <p:spPr/>
        <p:txBody>
          <a:bodyPr/>
          <a:lstStyle/>
          <a:p>
            <a:r>
              <a:rPr lang="en-US" dirty="0" smtClean="0"/>
              <a:t>The interacting fragments were sequenced using </a:t>
            </a:r>
            <a:r>
              <a:rPr lang="en-US" dirty="0" err="1" smtClean="0"/>
              <a:t>Illumina</a:t>
            </a:r>
            <a:r>
              <a:rPr lang="en-US" dirty="0" smtClean="0"/>
              <a:t> paired-end sequencing with 76bp reads.</a:t>
            </a:r>
          </a:p>
          <a:p>
            <a:r>
              <a:rPr lang="en-US" dirty="0" smtClean="0"/>
              <a:t>Reads were aligned to the human hg18 reference sequence using </a:t>
            </a:r>
            <a:r>
              <a:rPr lang="en-US" dirty="0" err="1" smtClean="0"/>
              <a:t>Maq</a:t>
            </a:r>
            <a:r>
              <a:rPr lang="en-US" dirty="0" smtClean="0"/>
              <a:t>. If both ends of a pair aligned uniquely, the pair was kept. </a:t>
            </a:r>
          </a:p>
          <a:p>
            <a:r>
              <a:rPr lang="en-US" dirty="0" smtClean="0"/>
              <a:t>The catalog ended up with 8.4M read pairs. Of these, 6.7M represented interactions between loci &gt;20kb apart (i.e., long-range contacts).</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15</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Reads near </a:t>
            </a:r>
            <a:r>
              <a:rPr lang="en-US" dirty="0" err="1" smtClean="0"/>
              <a:t>HindIII</a:t>
            </a:r>
            <a:r>
              <a:rPr lang="en-US" dirty="0" smtClean="0"/>
              <a:t> sites</a:t>
            </a:r>
            <a:endParaRPr lang="en-US" dirty="0"/>
          </a:p>
        </p:txBody>
      </p:sp>
      <p:sp>
        <p:nvSpPr>
          <p:cNvPr id="3" name="Content Placeholder 2"/>
          <p:cNvSpPr>
            <a:spLocks noGrp="1"/>
          </p:cNvSpPr>
          <p:nvPr>
            <p:ph idx="1"/>
          </p:nvPr>
        </p:nvSpPr>
        <p:spPr/>
        <p:txBody>
          <a:bodyPr/>
          <a:lstStyle/>
          <a:p>
            <a:r>
              <a:rPr lang="en-US" dirty="0" smtClean="0"/>
              <a:t>Hi-C reads align near </a:t>
            </a:r>
            <a:r>
              <a:rPr lang="en-US" dirty="0" err="1" smtClean="0"/>
              <a:t>HindIII</a:t>
            </a:r>
            <a:r>
              <a:rPr lang="en-US" dirty="0" smtClean="0"/>
              <a:t> restriction sites with the correct orientation.</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16</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la fig s08.JPG"/>
          <p:cNvPicPr>
            <a:picLocks noChangeAspect="1"/>
          </p:cNvPicPr>
          <p:nvPr/>
        </p:nvPicPr>
        <p:blipFill>
          <a:blip r:embed="rId3" cstate="print"/>
          <a:stretch>
            <a:fillRect/>
          </a:stretch>
        </p:blipFill>
        <p:spPr>
          <a:xfrm>
            <a:off x="1728787" y="2257425"/>
            <a:ext cx="5686425" cy="23431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Biological repeats</a:t>
            </a:r>
            <a:endParaRPr lang="en-US" dirty="0"/>
          </a:p>
        </p:txBody>
      </p:sp>
      <p:sp>
        <p:nvSpPr>
          <p:cNvPr id="3" name="Content Placeholder 2"/>
          <p:cNvSpPr>
            <a:spLocks noGrp="1"/>
          </p:cNvSpPr>
          <p:nvPr>
            <p:ph idx="1"/>
          </p:nvPr>
        </p:nvSpPr>
        <p:spPr/>
        <p:txBody>
          <a:bodyPr/>
          <a:lstStyle/>
          <a:p>
            <a:r>
              <a:rPr lang="en-US" dirty="0" smtClean="0"/>
              <a:t>Created genome-wide contact matrix M. Divided genome into 1Mb regions, set </a:t>
            </a:r>
            <a:r>
              <a:rPr lang="en-US" i="1" dirty="0" err="1" smtClean="0"/>
              <a:t>m</a:t>
            </a:r>
            <a:r>
              <a:rPr lang="en-US" i="1" baseline="-25000" dirty="0" err="1" smtClean="0"/>
              <a:t>ij</a:t>
            </a:r>
            <a:r>
              <a:rPr lang="en-US" dirty="0" smtClean="0"/>
              <a:t> = # ligation products between loci </a:t>
            </a:r>
            <a:r>
              <a:rPr lang="en-US" i="1" dirty="0" err="1" smtClean="0"/>
              <a:t>i</a:t>
            </a:r>
            <a:r>
              <a:rPr lang="en-US" dirty="0" smtClean="0"/>
              <a:t> and </a:t>
            </a:r>
            <a:r>
              <a:rPr lang="en-US" i="1" dirty="0" smtClean="0"/>
              <a:t>j</a:t>
            </a:r>
            <a:r>
              <a:rPr lang="en-US" dirty="0" smtClean="0"/>
              <a:t>. </a:t>
            </a:r>
          </a:p>
          <a:p>
            <a:r>
              <a:rPr lang="en-US" dirty="0" smtClean="0"/>
              <a:t>Repeated experiment with same restriction enzyme (</a:t>
            </a:r>
            <a:r>
              <a:rPr lang="en-US" dirty="0" err="1" smtClean="0"/>
              <a:t>HindIII</a:t>
            </a:r>
            <a:r>
              <a:rPr lang="en-US" dirty="0" smtClean="0"/>
              <a:t>), got essentially the same M (Pearson’s r=0.990). Repeated again with </a:t>
            </a:r>
            <a:r>
              <a:rPr lang="en-US" dirty="0" err="1" smtClean="0"/>
              <a:t>NcoI</a:t>
            </a:r>
            <a:r>
              <a:rPr lang="en-US" dirty="0" smtClean="0"/>
              <a:t> and again got same M (r=0.814). </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17</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la fig 01bcd.JPG"/>
          <p:cNvPicPr>
            <a:picLocks noChangeAspect="1"/>
          </p:cNvPicPr>
          <p:nvPr/>
        </p:nvPicPr>
        <p:blipFill>
          <a:blip r:embed="rId3" cstate="print"/>
          <a:stretch>
            <a:fillRect/>
          </a:stretch>
        </p:blipFill>
        <p:spPr>
          <a:xfrm>
            <a:off x="584780" y="3501008"/>
            <a:ext cx="7947660" cy="27870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Intra-chromosomal contacts</a:t>
            </a:r>
            <a:endParaRPr lang="en-US" dirty="0"/>
          </a:p>
        </p:txBody>
      </p:sp>
      <p:sp>
        <p:nvSpPr>
          <p:cNvPr id="3" name="Content Placeholder 2"/>
          <p:cNvSpPr>
            <a:spLocks noGrp="1"/>
          </p:cNvSpPr>
          <p:nvPr>
            <p:ph idx="1"/>
          </p:nvPr>
        </p:nvSpPr>
        <p:spPr/>
        <p:txBody>
          <a:bodyPr/>
          <a:lstStyle/>
          <a:p>
            <a:r>
              <a:rPr lang="en-US" dirty="0" smtClean="0"/>
              <a:t>Chromosome territories: tendency of distant loci on a chromosome to be near each other in 3D.</a:t>
            </a:r>
          </a:p>
          <a:p>
            <a:r>
              <a:rPr lang="en-US" i="1" dirty="0" smtClean="0"/>
              <a:t>I</a:t>
            </a:r>
            <a:r>
              <a:rPr lang="en-US" i="1" baseline="-25000" dirty="0" smtClean="0"/>
              <a:t>n</a:t>
            </a:r>
            <a:r>
              <a:rPr lang="en-US" i="1" dirty="0" smtClean="0"/>
              <a:t>(s)</a:t>
            </a:r>
            <a:r>
              <a:rPr lang="en-US" dirty="0" smtClean="0"/>
              <a:t> = Probability of contact for pair of loci separated by </a:t>
            </a:r>
            <a:r>
              <a:rPr lang="en-US" i="1" dirty="0" smtClean="0"/>
              <a:t>s</a:t>
            </a:r>
            <a:r>
              <a:rPr lang="en-US" dirty="0" smtClean="0"/>
              <a:t> base pairs on chromosome </a:t>
            </a:r>
            <a:r>
              <a:rPr lang="en-US" i="1" dirty="0" smtClean="0"/>
              <a:t>n</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18</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la fig 02a.JPG"/>
          <p:cNvPicPr>
            <a:picLocks noChangeAspect="1"/>
          </p:cNvPicPr>
          <p:nvPr/>
        </p:nvPicPr>
        <p:blipFill>
          <a:blip r:embed="rId3" cstate="print"/>
          <a:stretch>
            <a:fillRect/>
          </a:stretch>
        </p:blipFill>
        <p:spPr>
          <a:xfrm>
            <a:off x="3962533" y="2536850"/>
            <a:ext cx="4713923" cy="3700462"/>
          </a:xfrm>
          <a:prstGeom prst="rect">
            <a:avLst/>
          </a:prstGeom>
        </p:spPr>
      </p:pic>
      <p:sp>
        <p:nvSpPr>
          <p:cNvPr id="9" name="TextBox 8"/>
          <p:cNvSpPr txBox="1"/>
          <p:nvPr/>
        </p:nvSpPr>
        <p:spPr>
          <a:xfrm>
            <a:off x="467544" y="2708920"/>
            <a:ext cx="3384376" cy="2934137"/>
          </a:xfrm>
          <a:prstGeom prst="rect">
            <a:avLst/>
          </a:prstGeom>
          <a:noFill/>
        </p:spPr>
        <p:txBody>
          <a:bodyPr wrap="square" rtlCol="0">
            <a:spAutoFit/>
          </a:bodyPr>
          <a:lstStyle/>
          <a:p>
            <a:pPr marL="252000" indent="-252000">
              <a:spcAft>
                <a:spcPts val="1000"/>
              </a:spcAft>
              <a:buFont typeface="Arial" pitchFamily="34" charset="0"/>
              <a:buChar char="•"/>
            </a:pPr>
            <a:r>
              <a:rPr lang="en-US" sz="2400" dirty="0" smtClean="0"/>
              <a:t>Decreasing on each chromosome, but</a:t>
            </a:r>
          </a:p>
          <a:p>
            <a:pPr marL="252000" indent="-252000">
              <a:spcAft>
                <a:spcPts val="1000"/>
              </a:spcAft>
              <a:buFont typeface="Arial" pitchFamily="34" charset="0"/>
              <a:buChar char="•"/>
            </a:pPr>
            <a:r>
              <a:rPr lang="en-US" sz="2400" dirty="0" smtClean="0"/>
              <a:t>Always &gt;&gt; than inter-chromosomal contact probability</a:t>
            </a:r>
          </a:p>
          <a:p>
            <a:pPr marL="252000" indent="-252000">
              <a:spcAft>
                <a:spcPts val="1000"/>
              </a:spcAft>
              <a:buFont typeface="Arial" pitchFamily="34" charset="0"/>
              <a:buChar char="•"/>
            </a:pPr>
            <a:r>
              <a:rPr lang="en-US" sz="2400" dirty="0" smtClean="0"/>
              <a:t>Confirms chromosome territories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Inter-chromosomal contacts</a:t>
            </a:r>
            <a:endParaRPr lang="en-US" dirty="0"/>
          </a:p>
        </p:txBody>
      </p:sp>
      <p:pic>
        <p:nvPicPr>
          <p:cNvPr id="7" name="Content Placeholder 6" descr="la fig 02b.JPG"/>
          <p:cNvPicPr>
            <a:picLocks noGrp="1" noChangeAspect="1"/>
          </p:cNvPicPr>
          <p:nvPr>
            <p:ph idx="1"/>
          </p:nvPr>
        </p:nvPicPr>
        <p:blipFill>
          <a:blip r:embed="rId3" cstate="print"/>
          <a:stretch>
            <a:fillRect/>
          </a:stretch>
        </p:blipFill>
        <p:spPr>
          <a:xfrm>
            <a:off x="1957387" y="912812"/>
            <a:ext cx="5229225" cy="5391150"/>
          </a:xfrm>
        </p:spPr>
      </p:pic>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19</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Context</a:t>
            </a:r>
          </a:p>
          <a:p>
            <a:r>
              <a:rPr lang="en-US" dirty="0" smtClean="0">
                <a:solidFill>
                  <a:schemeClr val="bg1">
                    <a:lumMod val="50000"/>
                  </a:schemeClr>
                </a:solidFill>
              </a:rPr>
              <a:t>Some biological background</a:t>
            </a:r>
          </a:p>
          <a:p>
            <a:r>
              <a:rPr lang="en-US" dirty="0" smtClean="0">
                <a:solidFill>
                  <a:schemeClr val="bg1">
                    <a:lumMod val="50000"/>
                  </a:schemeClr>
                </a:solidFill>
              </a:rPr>
              <a:t>Experimental technique &amp; validation</a:t>
            </a:r>
          </a:p>
          <a:p>
            <a:r>
              <a:rPr lang="en-US" dirty="0" smtClean="0">
                <a:solidFill>
                  <a:schemeClr val="bg1">
                    <a:lumMod val="50000"/>
                  </a:schemeClr>
                </a:solidFill>
              </a:rPr>
              <a:t>Findings</a:t>
            </a:r>
          </a:p>
          <a:p>
            <a:endParaRPr lang="en-US" dirty="0"/>
          </a:p>
        </p:txBody>
      </p:sp>
      <p:sp>
        <p:nvSpPr>
          <p:cNvPr id="4" name="Date Placeholder 3"/>
          <p:cNvSpPr>
            <a:spLocks noGrp="1"/>
          </p:cNvSpPr>
          <p:nvPr>
            <p:ph type="dt" sz="half" idx="10"/>
          </p:nvPr>
        </p:nvSpPr>
        <p:spPr>
          <a:xfrm>
            <a:off x="457200" y="6356350"/>
            <a:ext cx="3826768" cy="365125"/>
          </a:xfrm>
        </p:spPr>
        <p:txBody>
          <a:bodyPr/>
          <a:lstStyle/>
          <a:p>
            <a:r>
              <a:rPr lang="en-US" smtClean="0"/>
              <a:t>3D maps of folded genomes – Hershel Safer</a:t>
            </a:r>
            <a:endParaRPr lang="en-US"/>
          </a:p>
        </p:txBody>
      </p:sp>
      <p:sp>
        <p:nvSpPr>
          <p:cNvPr id="5" name="Slide Number Placeholder 4"/>
          <p:cNvSpPr>
            <a:spLocks noGrp="1"/>
          </p:cNvSpPr>
          <p:nvPr>
            <p:ph type="sldNum" sz="quarter" idx="11"/>
          </p:nvPr>
        </p:nvSpPr>
        <p:spPr>
          <a:xfrm>
            <a:off x="7740352" y="6356350"/>
            <a:ext cx="946448" cy="365125"/>
          </a:xfrm>
        </p:spPr>
        <p:txBody>
          <a:bodyPr/>
          <a:lstStyle/>
          <a:p>
            <a:fld id="{48B44F4C-8D1A-4B2F-914E-41D39BA436BB}" type="slidenum">
              <a:rPr lang="en-US" smtClean="0"/>
              <a:pPr/>
              <a:t>2</a:t>
            </a:fld>
            <a:endParaRPr lang="en-US"/>
          </a:p>
        </p:txBody>
      </p:sp>
      <p:sp>
        <p:nvSpPr>
          <p:cNvPr id="6" name="Footer Placeholder 5"/>
          <p:cNvSpPr>
            <a:spLocks noGrp="1"/>
          </p:cNvSpPr>
          <p:nvPr>
            <p:ph type="ftr" sz="quarter" idx="12"/>
          </p:nvPr>
        </p:nvSpPr>
        <p:spPr>
          <a:xfrm>
            <a:off x="4772744" y="6356350"/>
            <a:ext cx="2895600" cy="365125"/>
          </a:xfrm>
        </p:spPr>
        <p:txBody>
          <a:bodyPr/>
          <a:lstStyle/>
          <a:p>
            <a:r>
              <a:rPr lang="en-US" dirty="0" smtClean="0"/>
              <a:t>29 December 2010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Context</a:t>
            </a:r>
          </a:p>
          <a:p>
            <a:r>
              <a:rPr lang="en-US" dirty="0" smtClean="0">
                <a:solidFill>
                  <a:schemeClr val="bg1">
                    <a:lumMod val="50000"/>
                  </a:schemeClr>
                </a:solidFill>
              </a:rPr>
              <a:t>Some biological background</a:t>
            </a:r>
          </a:p>
          <a:p>
            <a:r>
              <a:rPr lang="en-US" dirty="0" smtClean="0">
                <a:solidFill>
                  <a:schemeClr val="bg1">
                    <a:lumMod val="50000"/>
                  </a:schemeClr>
                </a:solidFill>
              </a:rPr>
              <a:t>Experimental technique &amp; validation</a:t>
            </a:r>
          </a:p>
          <a:p>
            <a:r>
              <a:rPr lang="en-US" dirty="0" smtClean="0"/>
              <a:t>Findings</a:t>
            </a:r>
          </a:p>
          <a:p>
            <a:endParaRPr lang="en-US" dirty="0"/>
          </a:p>
        </p:txBody>
      </p:sp>
      <p:sp>
        <p:nvSpPr>
          <p:cNvPr id="4" name="Date Placeholder 3"/>
          <p:cNvSpPr>
            <a:spLocks noGrp="1"/>
          </p:cNvSpPr>
          <p:nvPr>
            <p:ph type="dt" sz="half" idx="10"/>
          </p:nvPr>
        </p:nvSpPr>
        <p:spPr>
          <a:xfrm>
            <a:off x="457200" y="6356350"/>
            <a:ext cx="3826768" cy="365125"/>
          </a:xfrm>
        </p:spPr>
        <p:txBody>
          <a:bodyPr/>
          <a:lstStyle/>
          <a:p>
            <a:r>
              <a:rPr lang="en-US" smtClean="0"/>
              <a:t>3D maps of folded genomes – Hershel Safer</a:t>
            </a:r>
            <a:endParaRPr lang="en-US"/>
          </a:p>
        </p:txBody>
      </p:sp>
      <p:sp>
        <p:nvSpPr>
          <p:cNvPr id="5" name="Slide Number Placeholder 4"/>
          <p:cNvSpPr>
            <a:spLocks noGrp="1"/>
          </p:cNvSpPr>
          <p:nvPr>
            <p:ph type="sldNum" sz="quarter" idx="11"/>
          </p:nvPr>
        </p:nvSpPr>
        <p:spPr>
          <a:xfrm>
            <a:off x="7740352" y="6356350"/>
            <a:ext cx="946448" cy="365125"/>
          </a:xfrm>
        </p:spPr>
        <p:txBody>
          <a:bodyPr/>
          <a:lstStyle/>
          <a:p>
            <a:fld id="{48B44F4C-8D1A-4B2F-914E-41D39BA436BB}" type="slidenum">
              <a:rPr lang="en-US" smtClean="0"/>
              <a:pPr/>
              <a:t>20</a:t>
            </a:fld>
            <a:endParaRPr lang="en-US"/>
          </a:p>
        </p:txBody>
      </p:sp>
      <p:sp>
        <p:nvSpPr>
          <p:cNvPr id="6" name="Footer Placeholder 5"/>
          <p:cNvSpPr>
            <a:spLocks noGrp="1"/>
          </p:cNvSpPr>
          <p:nvPr>
            <p:ph type="ftr" sz="quarter" idx="12"/>
          </p:nvPr>
        </p:nvSpPr>
        <p:spPr>
          <a:xfrm>
            <a:off x="4772744" y="6356350"/>
            <a:ext cx="2895600" cy="365125"/>
          </a:xfrm>
        </p:spPr>
        <p:txBody>
          <a:bodyPr/>
          <a:lstStyle/>
          <a:p>
            <a:r>
              <a:rPr lang="en-US" dirty="0" smtClean="0"/>
              <a:t>29 December 2010</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of chromosome territories</a:t>
            </a:r>
            <a:endParaRPr lang="en-US" dirty="0"/>
          </a:p>
        </p:txBody>
      </p:sp>
      <p:sp>
        <p:nvSpPr>
          <p:cNvPr id="3" name="Content Placeholder 2"/>
          <p:cNvSpPr>
            <a:spLocks noGrp="1"/>
          </p:cNvSpPr>
          <p:nvPr>
            <p:ph idx="1"/>
          </p:nvPr>
        </p:nvSpPr>
        <p:spPr/>
        <p:txBody>
          <a:bodyPr/>
          <a:lstStyle/>
          <a:p>
            <a:r>
              <a:rPr lang="en-US" dirty="0" smtClean="0"/>
              <a:t>Normalized contact matrix M*: divide each entry of M by genome-wide average contact probability at same distance.</a:t>
            </a:r>
          </a:p>
          <a:p>
            <a:r>
              <a:rPr lang="en-US" dirty="0" smtClean="0"/>
              <a:t>Loci that are nearby in space will likely share neighbors and have correlated interaction profiles. Compute correlation matrix C with </a:t>
            </a:r>
            <a:r>
              <a:rPr lang="en-US" i="1" dirty="0" err="1" smtClean="0"/>
              <a:t>c</a:t>
            </a:r>
            <a:r>
              <a:rPr lang="en-US" i="1" baseline="-25000" dirty="0" err="1" smtClean="0"/>
              <a:t>ij</a:t>
            </a:r>
            <a:r>
              <a:rPr lang="en-US" dirty="0" smtClean="0"/>
              <a:t> = Pearson correlation between M*</a:t>
            </a:r>
            <a:r>
              <a:rPr lang="en-US" baseline="-25000" dirty="0" err="1" smtClean="0"/>
              <a:t>i</a:t>
            </a:r>
            <a:r>
              <a:rPr lang="en-US" baseline="-10000" dirty="0" smtClean="0"/>
              <a:t>.</a:t>
            </a:r>
            <a:r>
              <a:rPr lang="en-US" dirty="0" smtClean="0"/>
              <a:t> and M*</a:t>
            </a:r>
            <a:r>
              <a:rPr lang="en-US" baseline="-10000" dirty="0" smtClean="0"/>
              <a:t>.</a:t>
            </a:r>
            <a:r>
              <a:rPr lang="en-US" baseline="-25000" dirty="0" smtClean="0"/>
              <a:t>j</a:t>
            </a:r>
            <a:r>
              <a:rPr lang="en-US" dirty="0" smtClean="0"/>
              <a:t>.</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21</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la fig 03 abc.JPG"/>
          <p:cNvPicPr>
            <a:picLocks noChangeAspect="1"/>
          </p:cNvPicPr>
          <p:nvPr/>
        </p:nvPicPr>
        <p:blipFill>
          <a:blip r:embed="rId3" cstate="print"/>
          <a:stretch>
            <a:fillRect/>
          </a:stretch>
        </p:blipFill>
        <p:spPr>
          <a:xfrm>
            <a:off x="377606" y="3212976"/>
            <a:ext cx="8514874" cy="281416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maps for all chromosomes</a:t>
            </a:r>
            <a:endParaRPr lang="en-US" dirty="0"/>
          </a:p>
        </p:txBody>
      </p:sp>
      <p:pic>
        <p:nvPicPr>
          <p:cNvPr id="7" name="Content Placeholder 6" descr="la fig s01.JPG"/>
          <p:cNvPicPr>
            <a:picLocks noGrp="1" noChangeAspect="1"/>
          </p:cNvPicPr>
          <p:nvPr>
            <p:ph idx="1"/>
          </p:nvPr>
        </p:nvPicPr>
        <p:blipFill>
          <a:blip r:embed="rId3" cstate="print"/>
          <a:stretch>
            <a:fillRect/>
          </a:stretch>
        </p:blipFill>
        <p:spPr>
          <a:xfrm>
            <a:off x="2366037" y="908050"/>
            <a:ext cx="4411925" cy="5400675"/>
          </a:xfrm>
        </p:spPr>
      </p:pic>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22</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Chromosomal compartments</a:t>
            </a:r>
            <a:endParaRPr lang="en-US" dirty="0"/>
          </a:p>
        </p:txBody>
      </p:sp>
      <p:sp>
        <p:nvSpPr>
          <p:cNvPr id="3" name="Content Placeholder 2"/>
          <p:cNvSpPr>
            <a:spLocks noGrp="1"/>
          </p:cNvSpPr>
          <p:nvPr>
            <p:ph idx="1"/>
          </p:nvPr>
        </p:nvSpPr>
        <p:spPr>
          <a:xfrm>
            <a:off x="457200" y="908720"/>
            <a:ext cx="8229600" cy="2232248"/>
          </a:xfrm>
        </p:spPr>
        <p:txBody>
          <a:bodyPr/>
          <a:lstStyle/>
          <a:p>
            <a:r>
              <a:rPr lang="en-US" dirty="0" smtClean="0"/>
              <a:t>Partitioned each chromosome into sets A and B such that intra-set contacts are enriched and inter-set contacts are depleted.</a:t>
            </a:r>
          </a:p>
          <a:p>
            <a:pPr lvl="1"/>
            <a:r>
              <a:rPr lang="en-US" dirty="0" smtClean="0"/>
              <a:t>The first PC corresponds to the plaid pattern, except</a:t>
            </a:r>
          </a:p>
          <a:p>
            <a:pPr lvl="1"/>
            <a:r>
              <a:rPr lang="en-US" dirty="0" smtClean="0"/>
              <a:t>On chromosomes 4 and 5, the first PC corresponds to the two chromosome arms, the second PC to the plaid pattern.</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23</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
        <p:nvSpPr>
          <p:cNvPr id="8" name="TextBox 7"/>
          <p:cNvSpPr txBox="1"/>
          <p:nvPr/>
        </p:nvSpPr>
        <p:spPr>
          <a:xfrm>
            <a:off x="611560" y="3212976"/>
            <a:ext cx="5904656" cy="2564805"/>
          </a:xfrm>
          <a:prstGeom prst="rect">
            <a:avLst/>
          </a:prstGeom>
          <a:noFill/>
        </p:spPr>
        <p:txBody>
          <a:bodyPr wrap="square" rtlCol="0">
            <a:spAutoFit/>
          </a:bodyPr>
          <a:lstStyle/>
          <a:p>
            <a:pPr>
              <a:spcAft>
                <a:spcPts val="1000"/>
              </a:spcAft>
            </a:pPr>
            <a:r>
              <a:rPr lang="en-US" sz="2400" dirty="0" smtClean="0"/>
              <a:t>The plaid patterns were consistent across chromosomes—can assign A and B so that:</a:t>
            </a:r>
          </a:p>
          <a:p>
            <a:pPr marL="504000" lvl="1" indent="-252000">
              <a:spcAft>
                <a:spcPts val="1000"/>
              </a:spcAft>
              <a:buFont typeface="Arial" pitchFamily="34" charset="0"/>
              <a:buChar char="•"/>
            </a:pPr>
            <a:r>
              <a:rPr lang="en-US" sz="2400" dirty="0" smtClean="0"/>
              <a:t>Sets on different chromosomes with the same label had correlated profiles.</a:t>
            </a:r>
          </a:p>
          <a:p>
            <a:pPr marL="504000" lvl="1" indent="-252000">
              <a:spcAft>
                <a:spcPts val="1000"/>
              </a:spcAft>
              <a:buFont typeface="Arial" pitchFamily="34" charset="0"/>
              <a:buChar char="•"/>
            </a:pPr>
            <a:r>
              <a:rPr lang="en-US" sz="2400" dirty="0" smtClean="0"/>
              <a:t>Sets with different labels had anti-correlated profiles.</a:t>
            </a:r>
          </a:p>
        </p:txBody>
      </p:sp>
      <p:pic>
        <p:nvPicPr>
          <p:cNvPr id="9" name="Picture 8" descr="la fig 03d.JPG"/>
          <p:cNvPicPr>
            <a:picLocks noChangeAspect="1"/>
          </p:cNvPicPr>
          <p:nvPr/>
        </p:nvPicPr>
        <p:blipFill>
          <a:blip r:embed="rId3" cstate="print"/>
          <a:stretch>
            <a:fillRect/>
          </a:stretch>
        </p:blipFill>
        <p:spPr>
          <a:xfrm>
            <a:off x="6647631" y="3212554"/>
            <a:ext cx="2028825" cy="29527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Genome-wide compartments</a:t>
            </a:r>
            <a:endParaRPr lang="en-US" dirty="0"/>
          </a:p>
        </p:txBody>
      </p:sp>
      <p:sp>
        <p:nvSpPr>
          <p:cNvPr id="3" name="Content Placeholder 2"/>
          <p:cNvSpPr>
            <a:spLocks noGrp="1"/>
          </p:cNvSpPr>
          <p:nvPr>
            <p:ph idx="1"/>
          </p:nvPr>
        </p:nvSpPr>
        <p:spPr/>
        <p:txBody>
          <a:bodyPr/>
          <a:lstStyle/>
          <a:p>
            <a:r>
              <a:rPr lang="en-US" dirty="0" smtClean="0"/>
              <a:t>Can partition the entire genome into two spatial compartments such that interactions tend to occur within rather than across compartments, i.e., loci tend to be closer in 3D if they are in the same compartment than if they are not.</a:t>
            </a:r>
          </a:p>
          <a:p>
            <a:r>
              <a:rPr lang="en-US" dirty="0" smtClean="0"/>
              <a:t>Confirmed for specific cases using FISH.</a:t>
            </a:r>
          </a:p>
          <a:p>
            <a:r>
              <a:rPr lang="en-US" dirty="0" smtClean="0"/>
              <a:t>The paper explores differing characteristics of the compartments such as packing density, presence of genes, expression, and chromatin accessibility.</a:t>
            </a:r>
          </a:p>
          <a:p>
            <a:r>
              <a:rPr lang="en-US" dirty="0" smtClean="0"/>
              <a:t>Repeated the work with a different cell line. It also displayed two compartments with similar characteristics as in the first cell line, but with some loci in different compartments.</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24</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at 1Mb vs. 100kb resolution</a:t>
            </a:r>
            <a:endParaRPr lang="en-US" dirty="0"/>
          </a:p>
        </p:txBody>
      </p:sp>
      <p:pic>
        <p:nvPicPr>
          <p:cNvPr id="7" name="Content Placeholder 6" descr="la fig 03c.JPG"/>
          <p:cNvPicPr>
            <a:picLocks noGrp="1" noChangeAspect="1"/>
          </p:cNvPicPr>
          <p:nvPr>
            <p:ph idx="1"/>
          </p:nvPr>
        </p:nvPicPr>
        <p:blipFill>
          <a:blip r:embed="rId3" cstate="print"/>
          <a:stretch>
            <a:fillRect/>
          </a:stretch>
        </p:blipFill>
        <p:spPr>
          <a:xfrm>
            <a:off x="1535435" y="2060848"/>
            <a:ext cx="2676525" cy="2943225"/>
          </a:xfrm>
        </p:spPr>
      </p:pic>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25</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8" name="Picture 7" descr="la fig 03g heatmap.JPG"/>
          <p:cNvPicPr>
            <a:picLocks noChangeAspect="1"/>
          </p:cNvPicPr>
          <p:nvPr/>
        </p:nvPicPr>
        <p:blipFill>
          <a:blip r:embed="rId4" cstate="print"/>
          <a:stretch>
            <a:fillRect/>
          </a:stretch>
        </p:blipFill>
        <p:spPr>
          <a:xfrm>
            <a:off x="5069160" y="2212826"/>
            <a:ext cx="2743200" cy="28003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Chromatin structure within compartments</a:t>
            </a:r>
            <a:endParaRPr lang="en-US" dirty="0"/>
          </a:p>
        </p:txBody>
      </p:sp>
      <p:sp>
        <p:nvSpPr>
          <p:cNvPr id="3" name="Content Placeholder 2"/>
          <p:cNvSpPr>
            <a:spLocks noGrp="1"/>
          </p:cNvSpPr>
          <p:nvPr>
            <p:ph idx="1"/>
          </p:nvPr>
        </p:nvSpPr>
        <p:spPr/>
        <p:txBody>
          <a:bodyPr/>
          <a:lstStyle/>
          <a:p>
            <a:r>
              <a:rPr lang="en-US" i="1" dirty="0" smtClean="0"/>
              <a:t>I(s)</a:t>
            </a:r>
            <a:r>
              <a:rPr lang="en-US" dirty="0" smtClean="0"/>
              <a:t> = Probability of intra-chromosomal contact for loci that are </a:t>
            </a:r>
            <a:r>
              <a:rPr lang="en-US" i="1" dirty="0" smtClean="0"/>
              <a:t>s</a:t>
            </a:r>
            <a:r>
              <a:rPr lang="en-US" dirty="0" smtClean="0"/>
              <a:t> bases apart, over the entire genome</a:t>
            </a:r>
          </a:p>
          <a:p>
            <a:r>
              <a:rPr lang="en-US" dirty="0" smtClean="0"/>
              <a:t>The graph exhibits power-law scaling for </a:t>
            </a:r>
            <a:r>
              <a:rPr lang="en-US" i="1" dirty="0" smtClean="0"/>
              <a:t>s</a:t>
            </a:r>
            <a:r>
              <a:rPr lang="en-US" dirty="0" smtClean="0"/>
              <a:t> between 500kb and 7Mb (log-log axes), slope = -1.08. This is the known size range for open and closed chromatin domains.</a:t>
            </a:r>
          </a:p>
          <a:p>
            <a:r>
              <a:rPr lang="en-US" dirty="0" smtClean="0"/>
              <a:t>Polymers often exhibit power-law dependencies.</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26</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la fig 04a.JPG"/>
          <p:cNvPicPr>
            <a:picLocks noChangeAspect="1"/>
          </p:cNvPicPr>
          <p:nvPr/>
        </p:nvPicPr>
        <p:blipFill>
          <a:blip r:embed="rId3" cstate="print"/>
          <a:stretch>
            <a:fillRect/>
          </a:stretch>
        </p:blipFill>
        <p:spPr>
          <a:xfrm>
            <a:off x="2891383" y="3537545"/>
            <a:ext cx="3552825" cy="27717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 structure of chromosomal compartment</a:t>
            </a:r>
            <a:endParaRPr lang="en-US" dirty="0"/>
          </a:p>
        </p:txBody>
      </p:sp>
      <p:sp>
        <p:nvSpPr>
          <p:cNvPr id="3" name="Content Placeholder 2"/>
          <p:cNvSpPr>
            <a:spLocks noGrp="1"/>
          </p:cNvSpPr>
          <p:nvPr>
            <p:ph idx="1"/>
          </p:nvPr>
        </p:nvSpPr>
        <p:spPr/>
        <p:txBody>
          <a:bodyPr/>
          <a:lstStyle/>
          <a:p>
            <a:r>
              <a:rPr lang="en-US" dirty="0" smtClean="0"/>
              <a:t>The predominantly accepted model has been an </a:t>
            </a:r>
            <a:r>
              <a:rPr lang="en-US" i="1" dirty="0" smtClean="0"/>
              <a:t>equilibrium globule</a:t>
            </a:r>
            <a:r>
              <a:rPr lang="en-US" dirty="0" smtClean="0"/>
              <a:t>: compact, densely knotted</a:t>
            </a:r>
          </a:p>
          <a:p>
            <a:r>
              <a:rPr lang="en-US" dirty="0" smtClean="0"/>
              <a:t>Alternative model is </a:t>
            </a:r>
            <a:r>
              <a:rPr lang="en-US" i="1" dirty="0" smtClean="0"/>
              <a:t>fractal globule</a:t>
            </a:r>
            <a:r>
              <a:rPr lang="en-US" dirty="0" smtClean="0"/>
              <a:t>: formed by </a:t>
            </a:r>
            <a:r>
              <a:rPr lang="en-US" dirty="0" err="1" smtClean="0"/>
              <a:t>unentangled</a:t>
            </a:r>
            <a:r>
              <a:rPr lang="en-US" dirty="0" smtClean="0"/>
              <a:t> polymer as it crumples into a series of small globules. The small globules crumple into a series of larger globules, and the process iterates. After several rounds, a single multi-level globule is formed.</a:t>
            </a:r>
          </a:p>
          <a:p>
            <a:r>
              <a:rPr lang="en-US" dirty="0" smtClean="0"/>
              <a:t>The fractal globule is an appealing model because it does not have knots. This facilitates unfolding &amp; refolding as necessary during the chromosome’s activities.</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27</a:t>
            </a:fld>
            <a:endParaRPr lang="en-US" dirty="0"/>
          </a:p>
        </p:txBody>
      </p:sp>
      <p:sp>
        <p:nvSpPr>
          <p:cNvPr id="6" name="Footer Placeholder 5"/>
          <p:cNvSpPr>
            <a:spLocks noGrp="1"/>
          </p:cNvSpPr>
          <p:nvPr>
            <p:ph type="ftr" sz="quarter" idx="12"/>
          </p:nvPr>
        </p:nvSpPr>
        <p:spPr/>
        <p:txBody>
          <a:bodyPr/>
          <a:lstStyle/>
          <a:p>
            <a:r>
              <a:rPr lang="en-US" smtClean="0"/>
              <a:t>29 December 2010</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Globular structures</a:t>
            </a:r>
            <a:endParaRPr lang="en-US" dirty="0"/>
          </a:p>
        </p:txBody>
      </p:sp>
      <p:sp>
        <p:nvSpPr>
          <p:cNvPr id="3" name="Content Placeholder 2"/>
          <p:cNvSpPr>
            <a:spLocks noGrp="1"/>
          </p:cNvSpPr>
          <p:nvPr>
            <p:ph idx="1"/>
          </p:nvPr>
        </p:nvSpPr>
        <p:spPr>
          <a:xfrm>
            <a:off x="457200" y="908720"/>
            <a:ext cx="4330824" cy="5400600"/>
          </a:xfrm>
        </p:spPr>
        <p:txBody>
          <a:bodyPr/>
          <a:lstStyle/>
          <a:p>
            <a:r>
              <a:rPr lang="en-US" dirty="0" smtClean="0"/>
              <a:t>Fractal: Contiguous regions of the genome form spatial areas whose size corresponds to the length of the linear region</a:t>
            </a:r>
          </a:p>
          <a:p>
            <a:r>
              <a:rPr lang="en-US" dirty="0" smtClean="0"/>
              <a:t>Equilibrium: Highly knotted, little correlation between linear and spatial regions</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28</a:t>
            </a:fld>
            <a:endParaRPr lang="en-US" dirty="0"/>
          </a:p>
        </p:txBody>
      </p:sp>
      <p:sp>
        <p:nvSpPr>
          <p:cNvPr id="6" name="Footer Placeholder 5"/>
          <p:cNvSpPr>
            <a:spLocks noGrp="1"/>
          </p:cNvSpPr>
          <p:nvPr>
            <p:ph type="ftr" sz="quarter" idx="12"/>
          </p:nvPr>
        </p:nvSpPr>
        <p:spPr/>
        <p:txBody>
          <a:bodyPr/>
          <a:lstStyle/>
          <a:p>
            <a:r>
              <a:rPr lang="en-US" smtClean="0"/>
              <a:t>29 December 2010</a:t>
            </a:r>
            <a:endParaRPr lang="en-US" dirty="0"/>
          </a:p>
        </p:txBody>
      </p:sp>
      <p:pic>
        <p:nvPicPr>
          <p:cNvPr id="7" name="Picture 6" descr="la fig 04c.JPG"/>
          <p:cNvPicPr>
            <a:picLocks noChangeAspect="1"/>
          </p:cNvPicPr>
          <p:nvPr/>
        </p:nvPicPr>
        <p:blipFill>
          <a:blip r:embed="rId3" cstate="print"/>
          <a:stretch>
            <a:fillRect/>
          </a:stretch>
        </p:blipFill>
        <p:spPr>
          <a:xfrm>
            <a:off x="4885506" y="880070"/>
            <a:ext cx="3790950" cy="54292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Self-similarity of fractal globule</a:t>
            </a:r>
            <a:endParaRPr lang="en-US" dirty="0"/>
          </a:p>
        </p:txBody>
      </p:sp>
      <p:pic>
        <p:nvPicPr>
          <p:cNvPr id="7" name="Content Placeholder 6" descr="la fig s25.jpg"/>
          <p:cNvPicPr>
            <a:picLocks noGrp="1" noChangeAspect="1"/>
          </p:cNvPicPr>
          <p:nvPr>
            <p:ph idx="1"/>
          </p:nvPr>
        </p:nvPicPr>
        <p:blipFill>
          <a:blip r:embed="rId3" cstate="print"/>
          <a:stretch>
            <a:fillRect/>
          </a:stretch>
        </p:blipFill>
        <p:spPr>
          <a:xfrm>
            <a:off x="1687646" y="908050"/>
            <a:ext cx="5768708" cy="5400675"/>
          </a:xfrm>
        </p:spPr>
      </p:pic>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29</a:t>
            </a:fld>
            <a:endParaRPr lang="en-US" dirty="0"/>
          </a:p>
        </p:txBody>
      </p:sp>
      <p:sp>
        <p:nvSpPr>
          <p:cNvPr id="6" name="Footer Placeholder 5"/>
          <p:cNvSpPr>
            <a:spLocks noGrp="1"/>
          </p:cNvSpPr>
          <p:nvPr>
            <p:ph type="ftr" sz="quarter" idx="12"/>
          </p:nvPr>
        </p:nvSpPr>
        <p:spPr/>
        <p:txBody>
          <a:bodyPr/>
          <a:lstStyle/>
          <a:p>
            <a:r>
              <a:rPr lang="en-US" smtClean="0"/>
              <a:t>29 December 2010</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Conformation enables interactions</a:t>
            </a:r>
            <a:endParaRPr lang="en-US" dirty="0"/>
          </a:p>
        </p:txBody>
      </p:sp>
      <p:sp>
        <p:nvSpPr>
          <p:cNvPr id="3" name="Content Placeholder 2"/>
          <p:cNvSpPr>
            <a:spLocks noGrp="1"/>
          </p:cNvSpPr>
          <p:nvPr>
            <p:ph idx="1"/>
          </p:nvPr>
        </p:nvSpPr>
        <p:spPr/>
        <p:txBody>
          <a:bodyPr/>
          <a:lstStyle/>
          <a:p>
            <a:r>
              <a:rPr lang="en-US" dirty="0" smtClean="0"/>
              <a:t>Activity in the cell’s nucleus depends on physical interactions: DNA functional elements can only interact if they are physically close in 3D space.</a:t>
            </a:r>
          </a:p>
          <a:p>
            <a:r>
              <a:rPr lang="en-US" dirty="0" smtClean="0"/>
              <a:t>So the 3D conformation of chromosomes determines possible interactions between two loci:</a:t>
            </a:r>
          </a:p>
          <a:p>
            <a:pPr lvl="1"/>
            <a:r>
              <a:rPr lang="en-US" dirty="0" smtClean="0"/>
              <a:t>Folding of individual chromosomes: interactions between loci on the same chromosome (intra-chromosomal)</a:t>
            </a:r>
          </a:p>
          <a:p>
            <a:pPr lvl="1"/>
            <a:r>
              <a:rPr lang="en-US" dirty="0" smtClean="0"/>
              <a:t>Relative locations of chromosomes: interactions between loci on different chromosomes (inter-chromosomal)</a:t>
            </a:r>
          </a:p>
          <a:p>
            <a:r>
              <a:rPr lang="en-US" dirty="0" smtClean="0"/>
              <a:t>We want to understand the 3D conformation of chromosomes so that we can identify potential interactions between DNA loci. </a:t>
            </a:r>
          </a:p>
        </p:txBody>
      </p:sp>
      <p:sp>
        <p:nvSpPr>
          <p:cNvPr id="4" name="Date Placeholder 3"/>
          <p:cNvSpPr>
            <a:spLocks noGrp="1"/>
          </p:cNvSpPr>
          <p:nvPr>
            <p:ph type="dt" sz="half" idx="10"/>
          </p:nvPr>
        </p:nvSpPr>
        <p:spPr>
          <a:xfrm>
            <a:off x="457200" y="6356350"/>
            <a:ext cx="3826768" cy="365125"/>
          </a:xfrm>
        </p:spPr>
        <p:txBody>
          <a:bodyPr/>
          <a:lstStyle/>
          <a:p>
            <a:r>
              <a:rPr lang="en-US" smtClean="0"/>
              <a:t>3D maps of folded genomes – Hershel Safer</a:t>
            </a:r>
            <a:endParaRPr lang="en-US"/>
          </a:p>
        </p:txBody>
      </p:sp>
      <p:sp>
        <p:nvSpPr>
          <p:cNvPr id="5" name="Footer Placeholder 4"/>
          <p:cNvSpPr>
            <a:spLocks noGrp="1"/>
          </p:cNvSpPr>
          <p:nvPr>
            <p:ph type="ftr" sz="quarter" idx="12"/>
          </p:nvPr>
        </p:nvSpPr>
        <p:spPr>
          <a:xfrm>
            <a:off x="4772744" y="6356350"/>
            <a:ext cx="2895600" cy="365125"/>
          </a:xfrm>
        </p:spPr>
        <p:txBody>
          <a:bodyPr/>
          <a:lstStyle/>
          <a:p>
            <a:r>
              <a:rPr lang="en-US" dirty="0" smtClean="0"/>
              <a:t>29 December 2010</a:t>
            </a:r>
            <a:endParaRPr lang="en-US" dirty="0"/>
          </a:p>
        </p:txBody>
      </p:sp>
      <p:sp>
        <p:nvSpPr>
          <p:cNvPr id="6" name="Slide Number Placeholder 5"/>
          <p:cNvSpPr>
            <a:spLocks noGrp="1"/>
          </p:cNvSpPr>
          <p:nvPr>
            <p:ph type="sldNum" sz="quarter" idx="11"/>
          </p:nvPr>
        </p:nvSpPr>
        <p:spPr>
          <a:xfrm>
            <a:off x="7740352" y="6356350"/>
            <a:ext cx="946448" cy="365125"/>
          </a:xfrm>
        </p:spPr>
        <p:txBody>
          <a:bodyPr/>
          <a:lstStyle/>
          <a:p>
            <a:fld id="{48B44F4C-8D1A-4B2F-914E-41D39BA436B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 based on different globule models</a:t>
            </a:r>
            <a:endParaRPr lang="en-US" dirty="0"/>
          </a:p>
        </p:txBody>
      </p:sp>
      <p:graphicFrame>
        <p:nvGraphicFramePr>
          <p:cNvPr id="7" name="Content Placeholder 6"/>
          <p:cNvGraphicFramePr>
            <a:graphicFrameLocks noGrp="1"/>
          </p:cNvGraphicFramePr>
          <p:nvPr>
            <p:ph idx="1"/>
          </p:nvPr>
        </p:nvGraphicFramePr>
        <p:xfrm>
          <a:off x="457200" y="1628904"/>
          <a:ext cx="8229600" cy="2103120"/>
        </p:xfrm>
        <a:graphic>
          <a:graphicData uri="http://schemas.openxmlformats.org/drawingml/2006/table">
            <a:tbl>
              <a:tblPr firstRow="1" bandRow="1">
                <a:tableStyleId>{2D5ABB26-0587-4C30-8999-92F81FD0307C}</a:tableStyleId>
              </a:tblPr>
              <a:tblGrid>
                <a:gridCol w="4042792"/>
                <a:gridCol w="1728192"/>
                <a:gridCol w="1080120"/>
                <a:gridCol w="1378496"/>
              </a:tblGrid>
              <a:tr h="370840">
                <a:tc>
                  <a:txBody>
                    <a:bodyPr/>
                    <a:lstStyle/>
                    <a:p>
                      <a:r>
                        <a:rPr lang="en-US" sz="2400" dirty="0" smtClean="0"/>
                        <a:t>Feature</a:t>
                      </a:r>
                      <a:endParaRPr lang="en-US"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t>Equilibrium</a:t>
                      </a:r>
                      <a:endParaRPr lang="en-US"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t>Fractal</a:t>
                      </a:r>
                      <a:endParaRPr lang="en-US" sz="2400" dirty="0"/>
                    </a:p>
                  </a:txBody>
                  <a:tcPr>
                    <a:lnB w="12700" cap="flat" cmpd="sng" algn="ctr">
                      <a:solidFill>
                        <a:schemeClr val="tx1"/>
                      </a:solidFill>
                      <a:prstDash val="solid"/>
                      <a:round/>
                      <a:headEnd type="none" w="med" len="med"/>
                      <a:tailEnd type="none" w="med" len="med"/>
                    </a:lnB>
                  </a:tcPr>
                </a:tc>
                <a:tc>
                  <a:txBody>
                    <a:bodyPr/>
                    <a:lstStyle/>
                    <a:p>
                      <a:pPr algn="ctr"/>
                      <a:r>
                        <a:rPr lang="en-US" sz="2400" dirty="0" smtClean="0"/>
                        <a:t>Observed</a:t>
                      </a:r>
                      <a:endParaRPr lang="en-US" sz="2400" dirty="0"/>
                    </a:p>
                  </a:txBody>
                  <a:tcPr>
                    <a:lnB w="12700" cap="flat" cmpd="sng" algn="ctr">
                      <a:solidFill>
                        <a:schemeClr val="tx1"/>
                      </a:solidFill>
                      <a:prstDash val="solid"/>
                      <a:round/>
                      <a:headEnd type="none" w="med" len="med"/>
                      <a:tailEnd type="none" w="med" len="med"/>
                    </a:lnB>
                  </a:tcPr>
                </a:tc>
              </a:tr>
              <a:tr h="370840">
                <a:tc>
                  <a:txBody>
                    <a:bodyPr/>
                    <a:lstStyle/>
                    <a:p>
                      <a:r>
                        <a:rPr lang="en-US" sz="2400" dirty="0" smtClean="0"/>
                        <a:t>Scaling of contact probability with genomic distance </a:t>
                      </a:r>
                      <a:r>
                        <a:rPr lang="en-US" sz="2400" i="1" dirty="0" smtClean="0"/>
                        <a:t>s</a:t>
                      </a:r>
                      <a:endParaRPr lang="en-US" sz="2400" i="1" dirty="0"/>
                    </a:p>
                  </a:txBody>
                  <a:tcPr>
                    <a:lnT w="12700" cap="flat" cmpd="sng" algn="ctr">
                      <a:solidFill>
                        <a:schemeClr val="tx1"/>
                      </a:solidFill>
                      <a:prstDash val="solid"/>
                      <a:round/>
                      <a:headEnd type="none" w="med" len="med"/>
                      <a:tailEnd type="none" w="med" len="med"/>
                    </a:lnT>
                  </a:tcPr>
                </a:tc>
                <a:tc>
                  <a:txBody>
                    <a:bodyPr/>
                    <a:lstStyle/>
                    <a:p>
                      <a:pPr algn="ctr"/>
                      <a:r>
                        <a:rPr lang="en-US" sz="2400" dirty="0" smtClean="0"/>
                        <a:t>s</a:t>
                      </a:r>
                      <a:r>
                        <a:rPr lang="en-US" sz="2400" baseline="30000" dirty="0" smtClean="0"/>
                        <a:t>-3/2</a:t>
                      </a:r>
                      <a:endParaRPr lang="en-US" sz="2400" baseline="30000" dirty="0"/>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a:t>
                      </a:r>
                      <a:r>
                        <a:rPr lang="en-US" sz="2400" baseline="30000" dirty="0" smtClean="0"/>
                        <a:t>-1</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a:t>
                      </a:r>
                      <a:r>
                        <a:rPr lang="en-US" sz="2400" baseline="30000" dirty="0" smtClean="0"/>
                        <a:t>-1.08</a:t>
                      </a:r>
                    </a:p>
                  </a:txBody>
                  <a:tcPr anchor="ctr">
                    <a:lnT w="12700" cap="flat" cmpd="sng" algn="ctr">
                      <a:solidFill>
                        <a:schemeClr val="tx1"/>
                      </a:solidFill>
                      <a:prstDash val="solid"/>
                      <a:round/>
                      <a:headEnd type="none" w="med" len="med"/>
                      <a:tailEnd type="none" w="med" len="med"/>
                    </a:lnT>
                  </a:tcPr>
                </a:tc>
              </a:tr>
              <a:tr h="370840">
                <a:tc>
                  <a:txBody>
                    <a:bodyPr/>
                    <a:lstStyle/>
                    <a:p>
                      <a:r>
                        <a:rPr lang="en-US" sz="2400" dirty="0" smtClean="0"/>
                        <a:t>3D distance between pairs of loci</a:t>
                      </a:r>
                      <a:endParaRPr lang="en-US" sz="2400" dirty="0"/>
                    </a:p>
                  </a:txBody>
                  <a:tcPr/>
                </a:tc>
                <a:tc>
                  <a:txBody>
                    <a:bodyPr/>
                    <a:lstStyle/>
                    <a:p>
                      <a:pPr algn="ctr"/>
                      <a:r>
                        <a:rPr lang="en-US" sz="2400" dirty="0" smtClean="0"/>
                        <a:t>s</a:t>
                      </a:r>
                      <a:r>
                        <a:rPr lang="en-US" sz="2400" baseline="30000" dirty="0" smtClean="0"/>
                        <a:t>1/2</a:t>
                      </a:r>
                      <a:endParaRPr lang="en-US" sz="2400" dirty="0"/>
                    </a:p>
                  </a:txBody>
                  <a:tcPr anchor="ctr"/>
                </a:tc>
                <a:tc>
                  <a:txBody>
                    <a:bodyPr/>
                    <a:lstStyle/>
                    <a:p>
                      <a:pPr algn="ctr"/>
                      <a:r>
                        <a:rPr lang="en-US" sz="2400" dirty="0" smtClean="0"/>
                        <a:t>s</a:t>
                      </a:r>
                      <a:r>
                        <a:rPr lang="en-US" sz="2400" baseline="30000" dirty="0" smtClean="0"/>
                        <a:t>1/3</a:t>
                      </a:r>
                      <a:endParaRPr lang="en-US" sz="2400" dirty="0"/>
                    </a:p>
                  </a:txBody>
                  <a:tcPr anchor="ctr"/>
                </a:tc>
                <a:tc>
                  <a:txBody>
                    <a:bodyPr/>
                    <a:lstStyle/>
                    <a:p>
                      <a:pPr algn="ctr"/>
                      <a:r>
                        <a:rPr lang="en-US" sz="2400" dirty="0" smtClean="0"/>
                        <a:t>s</a:t>
                      </a:r>
                      <a:r>
                        <a:rPr lang="en-US" sz="2400" baseline="30000" dirty="0" smtClean="0"/>
                        <a:t>1/3</a:t>
                      </a:r>
                      <a:endParaRPr lang="en-US" sz="2400" dirty="0"/>
                    </a:p>
                  </a:txBody>
                  <a:tcPr anchor="ctr"/>
                </a:tc>
              </a:tr>
            </a:tbl>
          </a:graphicData>
        </a:graphic>
      </p:graphicFrame>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30</a:t>
            </a:fld>
            <a:endParaRPr lang="en-US" dirty="0"/>
          </a:p>
        </p:txBody>
      </p:sp>
      <p:sp>
        <p:nvSpPr>
          <p:cNvPr id="6" name="Footer Placeholder 5"/>
          <p:cNvSpPr>
            <a:spLocks noGrp="1"/>
          </p:cNvSpPr>
          <p:nvPr>
            <p:ph type="ftr" sz="quarter" idx="12"/>
          </p:nvPr>
        </p:nvSpPr>
        <p:spPr/>
        <p:txBody>
          <a:bodyPr/>
          <a:lstStyle/>
          <a:p>
            <a:r>
              <a:rPr lang="en-US" smtClean="0"/>
              <a:t>29 December 2010</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At the scale of several </a:t>
            </a:r>
            <a:r>
              <a:rPr lang="en-US" dirty="0" err="1" smtClean="0"/>
              <a:t>megabases</a:t>
            </a:r>
            <a:r>
              <a:rPr lang="en-US" dirty="0" smtClean="0"/>
              <a:t>, the data are consistent with a fractal globule model for chromatin organization rather than an equilibrium globule model. Cannot rule out other models with regular organization.</a:t>
            </a:r>
          </a:p>
          <a:p>
            <a:r>
              <a:rPr lang="en-US" dirty="0" smtClean="0"/>
              <a:t>Could use the same approach at higher resolution by increasing the number of reads, and so map long-range interactions between specific DNA features such as enhancers and silencers. </a:t>
            </a:r>
          </a:p>
          <a:p>
            <a:r>
              <a:rPr lang="en-US" dirty="0" smtClean="0"/>
              <a:t>Increasing resolution by a factor of </a:t>
            </a:r>
            <a:r>
              <a:rPr lang="en-US" i="1" dirty="0" smtClean="0"/>
              <a:t>n</a:t>
            </a:r>
            <a:r>
              <a:rPr lang="en-US" dirty="0" smtClean="0"/>
              <a:t> requires increasing the number of reads by a factor of </a:t>
            </a:r>
            <a:r>
              <a:rPr lang="en-US" i="1" dirty="0" smtClean="0"/>
              <a:t>n</a:t>
            </a:r>
            <a:r>
              <a:rPr lang="en-US" i="1" baseline="30000" dirty="0" smtClean="0"/>
              <a:t>2</a:t>
            </a:r>
            <a:r>
              <a:rPr lang="en-US" dirty="0" smtClean="0"/>
              <a:t>. Can do this as sequencing technology and cost improve, or can use current technology to focus on </a:t>
            </a:r>
            <a:r>
              <a:rPr lang="en-US" dirty="0" err="1" smtClean="0"/>
              <a:t>subregions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31</a:t>
            </a:fld>
            <a:endParaRPr lang="en-US" dirty="0"/>
          </a:p>
        </p:txBody>
      </p:sp>
      <p:sp>
        <p:nvSpPr>
          <p:cNvPr id="6" name="Footer Placeholder 5"/>
          <p:cNvSpPr>
            <a:spLocks noGrp="1"/>
          </p:cNvSpPr>
          <p:nvPr>
            <p:ph type="ftr" sz="quarter" idx="12"/>
          </p:nvPr>
        </p:nvSpPr>
        <p:spPr/>
        <p:txBody>
          <a:bodyPr/>
          <a:lstStyle/>
          <a:p>
            <a:r>
              <a:rPr lang="en-US" smtClean="0"/>
              <a:t>29 December 2010</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imply conformation</a:t>
            </a:r>
            <a:endParaRPr lang="en-US" dirty="0"/>
          </a:p>
        </p:txBody>
      </p:sp>
      <p:sp>
        <p:nvSpPr>
          <p:cNvPr id="3" name="Content Placeholder 2"/>
          <p:cNvSpPr>
            <a:spLocks noGrp="1"/>
          </p:cNvSpPr>
          <p:nvPr>
            <p:ph idx="1"/>
          </p:nvPr>
        </p:nvSpPr>
        <p:spPr/>
        <p:txBody>
          <a:bodyPr/>
          <a:lstStyle/>
          <a:p>
            <a:r>
              <a:rPr lang="en-US" dirty="0" smtClean="0"/>
              <a:t>We don’t know how to model chromosome folding &amp; localization well enough to do a good job of predicting interactions between DNA loci.</a:t>
            </a:r>
          </a:p>
          <a:p>
            <a:r>
              <a:rPr lang="en-US" dirty="0" smtClean="0"/>
              <a:t>This group investigated an experimental way to identify all interactions directly rather than via computational predictions.</a:t>
            </a:r>
          </a:p>
          <a:p>
            <a:r>
              <a:rPr lang="en-US" dirty="0" smtClean="0"/>
              <a:t>The direction of inference therefore becomes the opposite of that described on the previous slide: </a:t>
            </a:r>
          </a:p>
          <a:p>
            <a:pPr lvl="1"/>
            <a:r>
              <a:rPr lang="en-US" dirty="0" smtClean="0"/>
              <a:t>We wanted to use predictions of chromosomal conformation to infer interactions between loci.</a:t>
            </a:r>
          </a:p>
          <a:p>
            <a:pPr lvl="1"/>
            <a:r>
              <a:rPr lang="en-US" dirty="0" smtClean="0"/>
              <a:t>Instead, we use information about interactions to infer the 3D conformation (folded shape &amp; relative locations). </a:t>
            </a:r>
          </a:p>
          <a:p>
            <a:r>
              <a:rPr lang="en-US" dirty="0" smtClean="0"/>
              <a:t>Knowing the conformations is of independent interest.</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4</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work on identifying interactions</a:t>
            </a:r>
            <a:endParaRPr lang="en-US" dirty="0"/>
          </a:p>
        </p:txBody>
      </p:sp>
      <p:sp>
        <p:nvSpPr>
          <p:cNvPr id="3" name="Content Placeholder 2"/>
          <p:cNvSpPr>
            <a:spLocks noGrp="1"/>
          </p:cNvSpPr>
          <p:nvPr>
            <p:ph idx="1"/>
          </p:nvPr>
        </p:nvSpPr>
        <p:spPr/>
        <p:txBody>
          <a:bodyPr/>
          <a:lstStyle/>
          <a:p>
            <a:r>
              <a:rPr lang="en-US" dirty="0" smtClean="0"/>
              <a:t>A key method for identifying interactions has been Chromosome Conformation Capture (3C) [Dekker, Science 2002].</a:t>
            </a:r>
          </a:p>
          <a:p>
            <a:pPr lvl="1"/>
            <a:r>
              <a:rPr lang="en-US" dirty="0" smtClean="0"/>
              <a:t>Formaldehyde fixation is a technique for cross-linking proteins to other proteins and to DNA.</a:t>
            </a:r>
          </a:p>
          <a:p>
            <a:pPr lvl="1"/>
            <a:r>
              <a:rPr lang="en-US" dirty="0" smtClean="0"/>
              <a:t>Formaldehyde fixation is used to cross-link genomic loci that are touching. It does this by using contacts between proteins that are bound to the DNA.</a:t>
            </a:r>
          </a:p>
          <a:p>
            <a:pPr lvl="1"/>
            <a:r>
              <a:rPr lang="en-US" dirty="0" smtClean="0"/>
              <a:t>The frequency of cross-linking between given pairs of regions is then determined using a somewhat complex series of experimental reactions.</a:t>
            </a:r>
          </a:p>
          <a:p>
            <a:pPr lvl="1"/>
            <a:r>
              <a:rPr lang="en-US" dirty="0" smtClean="0"/>
              <a:t>One step in the process is quantitative PCR.</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5</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Drawback of 3C &amp; its extensions</a:t>
            </a:r>
            <a:endParaRPr lang="en-US" dirty="0"/>
          </a:p>
        </p:txBody>
      </p:sp>
      <p:sp>
        <p:nvSpPr>
          <p:cNvPr id="3" name="Content Placeholder 2"/>
          <p:cNvSpPr>
            <a:spLocks noGrp="1"/>
          </p:cNvSpPr>
          <p:nvPr>
            <p:ph idx="1"/>
          </p:nvPr>
        </p:nvSpPr>
        <p:spPr/>
        <p:txBody>
          <a:bodyPr/>
          <a:lstStyle/>
          <a:p>
            <a:r>
              <a:rPr lang="en-US" dirty="0" smtClean="0"/>
              <a:t>The PCR step uses a specific primer for each locus of interest. This means that 3C can only be used to identify interactions between pre-selected loci.</a:t>
            </a:r>
          </a:p>
          <a:p>
            <a:r>
              <a:rPr lang="en-US" dirty="0" smtClean="0"/>
              <a:t>3C could be used on all possible loci for a genome of known sequence, but this would be a massive &amp; wasteful undertaking.</a:t>
            </a:r>
          </a:p>
          <a:p>
            <a:r>
              <a:rPr lang="en-US" dirty="0" smtClean="0"/>
              <a:t>The goal of the work described in this paper is to develop a method for performing an unbiased genome-wide analysis of interactions between DNA loci.</a:t>
            </a:r>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6</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50000"/>
                  </a:schemeClr>
                </a:solidFill>
              </a:rPr>
              <a:t>Context</a:t>
            </a:r>
          </a:p>
          <a:p>
            <a:r>
              <a:rPr lang="en-US" dirty="0" smtClean="0"/>
              <a:t>Some biological background</a:t>
            </a:r>
          </a:p>
          <a:p>
            <a:r>
              <a:rPr lang="en-US" dirty="0" smtClean="0">
                <a:solidFill>
                  <a:schemeClr val="bg1">
                    <a:lumMod val="50000"/>
                  </a:schemeClr>
                </a:solidFill>
              </a:rPr>
              <a:t>Experimental technique &amp; validation</a:t>
            </a:r>
          </a:p>
          <a:p>
            <a:r>
              <a:rPr lang="en-US" dirty="0" smtClean="0">
                <a:solidFill>
                  <a:schemeClr val="bg1">
                    <a:lumMod val="50000"/>
                  </a:schemeClr>
                </a:solidFill>
              </a:rPr>
              <a:t>Findings</a:t>
            </a:r>
          </a:p>
          <a:p>
            <a:endParaRPr lang="en-US" dirty="0"/>
          </a:p>
        </p:txBody>
      </p:sp>
      <p:sp>
        <p:nvSpPr>
          <p:cNvPr id="4" name="Date Placeholder 3"/>
          <p:cNvSpPr>
            <a:spLocks noGrp="1"/>
          </p:cNvSpPr>
          <p:nvPr>
            <p:ph type="dt" sz="half" idx="10"/>
          </p:nvPr>
        </p:nvSpPr>
        <p:spPr>
          <a:xfrm>
            <a:off x="457200" y="6356350"/>
            <a:ext cx="3826768" cy="365125"/>
          </a:xfrm>
        </p:spPr>
        <p:txBody>
          <a:bodyPr/>
          <a:lstStyle/>
          <a:p>
            <a:r>
              <a:rPr lang="en-US" smtClean="0"/>
              <a:t>3D maps of folded genomes – Hershel Safer</a:t>
            </a:r>
            <a:endParaRPr lang="en-US"/>
          </a:p>
        </p:txBody>
      </p:sp>
      <p:sp>
        <p:nvSpPr>
          <p:cNvPr id="5" name="Slide Number Placeholder 4"/>
          <p:cNvSpPr>
            <a:spLocks noGrp="1"/>
          </p:cNvSpPr>
          <p:nvPr>
            <p:ph type="sldNum" sz="quarter" idx="11"/>
          </p:nvPr>
        </p:nvSpPr>
        <p:spPr>
          <a:xfrm>
            <a:off x="7740352" y="6356350"/>
            <a:ext cx="946448" cy="365125"/>
          </a:xfrm>
        </p:spPr>
        <p:txBody>
          <a:bodyPr/>
          <a:lstStyle/>
          <a:p>
            <a:fld id="{48B44F4C-8D1A-4B2F-914E-41D39BA436BB}" type="slidenum">
              <a:rPr lang="en-US" smtClean="0"/>
              <a:pPr/>
              <a:t>7</a:t>
            </a:fld>
            <a:endParaRPr lang="en-US"/>
          </a:p>
        </p:txBody>
      </p:sp>
      <p:sp>
        <p:nvSpPr>
          <p:cNvPr id="6" name="Footer Placeholder 5"/>
          <p:cNvSpPr>
            <a:spLocks noGrp="1"/>
          </p:cNvSpPr>
          <p:nvPr>
            <p:ph type="ftr" sz="quarter" idx="12"/>
          </p:nvPr>
        </p:nvSpPr>
        <p:spPr>
          <a:xfrm>
            <a:off x="4772744" y="6356350"/>
            <a:ext cx="2895600" cy="365125"/>
          </a:xfrm>
        </p:spPr>
        <p:txBody>
          <a:bodyPr/>
          <a:lstStyle/>
          <a:p>
            <a:r>
              <a:rPr lang="en-US" dirty="0" smtClean="0"/>
              <a:t>29 December 2010</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Polymerase chain reaction (PCR)</a:t>
            </a:r>
            <a:endParaRPr lang="en-US" dirty="0"/>
          </a:p>
        </p:txBody>
      </p:sp>
      <p:sp>
        <p:nvSpPr>
          <p:cNvPr id="3" name="Content Placeholder 2"/>
          <p:cNvSpPr>
            <a:spLocks noGrp="1"/>
          </p:cNvSpPr>
          <p:nvPr>
            <p:ph idx="1"/>
          </p:nvPr>
        </p:nvSpPr>
        <p:spPr>
          <a:xfrm>
            <a:off x="457200" y="908720"/>
            <a:ext cx="4258816" cy="5400600"/>
          </a:xfrm>
        </p:spPr>
        <p:txBody>
          <a:bodyPr>
            <a:normAutofit/>
          </a:bodyPr>
          <a:lstStyle/>
          <a:p>
            <a:r>
              <a:rPr lang="en-US" dirty="0" smtClean="0"/>
              <a:t>PCR amplification creates exponentially many copies of a piece of DNA in a linear number of steps. </a:t>
            </a:r>
          </a:p>
          <a:p>
            <a:r>
              <a:rPr lang="en-US" dirty="0" smtClean="0"/>
              <a:t>PCR was a major enabler of the biotechnology revolution. </a:t>
            </a:r>
            <a:r>
              <a:rPr lang="en-US" dirty="0" err="1" smtClean="0"/>
              <a:t>Kary</a:t>
            </a:r>
            <a:r>
              <a:rPr lang="en-US" dirty="0" smtClean="0"/>
              <a:t> Mullis received a Nobel prize in 1993 for his work on improving the technique.</a:t>
            </a:r>
          </a:p>
          <a:p>
            <a:r>
              <a:rPr lang="en-US" sz="1800" dirty="0" smtClean="0">
                <a:hlinkClick r:id="rId3"/>
              </a:rPr>
              <a:t>http://scienceblogs.com/insolence/2007/06/the_autism_omnibus_the_difference_betwee.php</a:t>
            </a:r>
            <a:r>
              <a:rPr lang="en-US" sz="1800" dirty="0" smtClean="0"/>
              <a:t> </a:t>
            </a:r>
          </a:p>
          <a:p>
            <a:endParaRPr lang="en-US" dirty="0"/>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8</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Content Placeholder 6" descr="pcr process.jpg"/>
          <p:cNvPicPr>
            <a:picLocks noChangeAspect="1"/>
          </p:cNvPicPr>
          <p:nvPr/>
        </p:nvPicPr>
        <p:blipFill>
          <a:blip r:embed="rId4" cstate="print"/>
          <a:stretch>
            <a:fillRect/>
          </a:stretch>
        </p:blipFill>
        <p:spPr>
          <a:xfrm>
            <a:off x="4760967" y="908050"/>
            <a:ext cx="3915489" cy="54006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enzymes / </a:t>
            </a:r>
            <a:r>
              <a:rPr lang="en-US" dirty="0" err="1" smtClean="0"/>
              <a:t>endonucleases</a:t>
            </a:r>
            <a:endParaRPr lang="en-US" dirty="0"/>
          </a:p>
        </p:txBody>
      </p:sp>
      <p:sp>
        <p:nvSpPr>
          <p:cNvPr id="3" name="Content Placeholder 2"/>
          <p:cNvSpPr>
            <a:spLocks noGrp="1"/>
          </p:cNvSpPr>
          <p:nvPr>
            <p:ph idx="1"/>
          </p:nvPr>
        </p:nvSpPr>
        <p:spPr/>
        <p:txBody>
          <a:bodyPr>
            <a:normAutofit/>
          </a:bodyPr>
          <a:lstStyle/>
          <a:p>
            <a:r>
              <a:rPr lang="en-US" dirty="0" smtClean="0"/>
              <a:t>A restriction enzyme is like a scissors that cuts double-stranded DNA at a specific pattern (the restriction site).</a:t>
            </a:r>
          </a:p>
          <a:p>
            <a:endParaRPr lang="en-US" dirty="0"/>
          </a:p>
          <a:p>
            <a:endParaRPr lang="en-US" dirty="0" smtClean="0"/>
          </a:p>
          <a:p>
            <a:endParaRPr lang="en-US" dirty="0"/>
          </a:p>
          <a:p>
            <a:endParaRPr lang="en-US" dirty="0" smtClean="0"/>
          </a:p>
          <a:p>
            <a:endParaRPr lang="en-US" dirty="0"/>
          </a:p>
          <a:p>
            <a:endParaRPr lang="en-US" dirty="0"/>
          </a:p>
          <a:p>
            <a:endParaRPr lang="en-US" dirty="0"/>
          </a:p>
          <a:p>
            <a:r>
              <a:rPr lang="en-US" sz="1800" dirty="0" smtClean="0">
                <a:hlinkClick r:id="rId3"/>
              </a:rPr>
              <a:t>http://users.rcn.com/jkimball.ma.ultranet/BiologyPages/R/RestrictionEnzymes.html</a:t>
            </a:r>
            <a:r>
              <a:rPr lang="en-US" sz="1800" dirty="0" smtClean="0"/>
              <a:t> </a:t>
            </a:r>
          </a:p>
        </p:txBody>
      </p:sp>
      <p:sp>
        <p:nvSpPr>
          <p:cNvPr id="4" name="Date Placeholder 3"/>
          <p:cNvSpPr>
            <a:spLocks noGrp="1"/>
          </p:cNvSpPr>
          <p:nvPr>
            <p:ph type="dt" sz="half" idx="10"/>
          </p:nvPr>
        </p:nvSpPr>
        <p:spPr/>
        <p:txBody>
          <a:bodyPr/>
          <a:lstStyle/>
          <a:p>
            <a:r>
              <a:rPr lang="en-US" smtClean="0"/>
              <a:t>3D maps of folded genomes – Hershel Safer</a:t>
            </a:r>
            <a:endParaRPr lang="en-US" dirty="0"/>
          </a:p>
        </p:txBody>
      </p:sp>
      <p:sp>
        <p:nvSpPr>
          <p:cNvPr id="5" name="Slide Number Placeholder 4"/>
          <p:cNvSpPr>
            <a:spLocks noGrp="1"/>
          </p:cNvSpPr>
          <p:nvPr>
            <p:ph type="sldNum" sz="quarter" idx="11"/>
          </p:nvPr>
        </p:nvSpPr>
        <p:spPr/>
        <p:txBody>
          <a:bodyPr/>
          <a:lstStyle/>
          <a:p>
            <a:r>
              <a:rPr lang="en-US" smtClean="0"/>
              <a:t>Page </a:t>
            </a:r>
            <a:fld id="{48B44F4C-8D1A-4B2F-914E-41D39BA436BB}" type="slidenum">
              <a:rPr lang="en-US" smtClean="0"/>
              <a:pPr/>
              <a:t>9</a:t>
            </a:fld>
            <a:endParaRPr lang="en-US" dirty="0"/>
          </a:p>
        </p:txBody>
      </p:sp>
      <p:sp>
        <p:nvSpPr>
          <p:cNvPr id="6" name="Footer Placeholder 5"/>
          <p:cNvSpPr>
            <a:spLocks noGrp="1"/>
          </p:cNvSpPr>
          <p:nvPr>
            <p:ph type="ftr" sz="quarter" idx="12"/>
          </p:nvPr>
        </p:nvSpPr>
        <p:spPr/>
        <p:txBody>
          <a:bodyPr/>
          <a:lstStyle/>
          <a:p>
            <a:r>
              <a:rPr lang="en-US" dirty="0" smtClean="0"/>
              <a:t>29 December 2010</a:t>
            </a:r>
            <a:endParaRPr lang="en-US" dirty="0"/>
          </a:p>
        </p:txBody>
      </p:sp>
      <p:pic>
        <p:nvPicPr>
          <p:cNvPr id="7" name="Picture 6" descr="restriction enzyme 01.gif"/>
          <p:cNvPicPr>
            <a:picLocks noChangeAspect="1"/>
          </p:cNvPicPr>
          <p:nvPr/>
        </p:nvPicPr>
        <p:blipFill>
          <a:blip r:embed="rId4" cstate="print"/>
          <a:stretch>
            <a:fillRect/>
          </a:stretch>
        </p:blipFill>
        <p:spPr>
          <a:xfrm>
            <a:off x="3059832" y="1914500"/>
            <a:ext cx="2838450" cy="33147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1956</Words>
  <Application>Microsoft Office PowerPoint</Application>
  <PresentationFormat>On-screen Show (4:3)</PresentationFormat>
  <Paragraphs>273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Three-dimensional maps of folded genomes</vt:lpstr>
      <vt:lpstr>Outline</vt:lpstr>
      <vt:lpstr>Conformation enables interactions</vt:lpstr>
      <vt:lpstr>Interactions imply conformation</vt:lpstr>
      <vt:lpstr>Previous work on identifying interactions</vt:lpstr>
      <vt:lpstr>Drawback of 3C &amp; its extensions</vt:lpstr>
      <vt:lpstr>Outline</vt:lpstr>
      <vt:lpstr>Polymerase chain reaction (PCR)</vt:lpstr>
      <vt:lpstr>Restriction enzymes / endonucleases</vt:lpstr>
      <vt:lpstr>Restriction enzymes</vt:lpstr>
      <vt:lpstr>Biotin / steptavidin purification</vt:lpstr>
      <vt:lpstr>Fluorescence in situ hybridization (FISH)</vt:lpstr>
      <vt:lpstr>Outline</vt:lpstr>
      <vt:lpstr>Experimental technique</vt:lpstr>
      <vt:lpstr>The data: Catalog of interacting pairs</vt:lpstr>
      <vt:lpstr>Validation: Reads near HindIII sites</vt:lpstr>
      <vt:lpstr>Validation: Biological repeats</vt:lpstr>
      <vt:lpstr>Validation: Intra-chromosomal contacts</vt:lpstr>
      <vt:lpstr>Validation: Inter-chromosomal contacts</vt:lpstr>
      <vt:lpstr>Outline</vt:lpstr>
      <vt:lpstr>Proximity of chromosome territories</vt:lpstr>
      <vt:lpstr>Correlation maps for all chromosomes</vt:lpstr>
      <vt:lpstr>Chromosomal compartments</vt:lpstr>
      <vt:lpstr>Genome-wide compartments</vt:lpstr>
      <vt:lpstr>Correlation at 1Mb vs. 100kb resolution</vt:lpstr>
      <vt:lpstr>Chromatin structure within compartments</vt:lpstr>
      <vt:lpstr>Polymer structure of chromosomal compartment</vt:lpstr>
      <vt:lpstr>Globular structures</vt:lpstr>
      <vt:lpstr>Self-similarity of fractal globule</vt:lpstr>
      <vt:lpstr>Predictions based on different globule models</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Hershel Safer</dc:creator>
  <cp:lastModifiedBy>Hershel Safer</cp:lastModifiedBy>
  <cp:revision>120</cp:revision>
  <dcterms:created xsi:type="dcterms:W3CDTF">2010-12-27T13:29:02Z</dcterms:created>
  <dcterms:modified xsi:type="dcterms:W3CDTF">2010-12-29T08:07:26Z</dcterms:modified>
</cp:coreProperties>
</file>